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1232" r:id="rId2"/>
    <p:sldId id="1415" r:id="rId3"/>
    <p:sldId id="1417" r:id="rId4"/>
    <p:sldId id="1418" r:id="rId5"/>
    <p:sldId id="1188" r:id="rId6"/>
    <p:sldId id="1422" r:id="rId7"/>
    <p:sldId id="1420" r:id="rId8"/>
    <p:sldId id="1421" r:id="rId9"/>
    <p:sldId id="1419" r:id="rId10"/>
    <p:sldId id="1423" r:id="rId11"/>
    <p:sldId id="1424" r:id="rId12"/>
    <p:sldId id="1425" r:id="rId13"/>
    <p:sldId id="1426" r:id="rId14"/>
    <p:sldId id="1427" r:id="rId15"/>
    <p:sldId id="1428" r:id="rId16"/>
    <p:sldId id="1429" r:id="rId17"/>
    <p:sldId id="141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DFD"/>
    <a:srgbClr val="2683C6"/>
    <a:srgbClr val="1CADE4"/>
    <a:srgbClr val="FFFFFF"/>
    <a:srgbClr val="989898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21" autoAdjust="0"/>
    <p:restoredTop sz="96433" autoAdjust="0"/>
  </p:normalViewPr>
  <p:slideViewPr>
    <p:cSldViewPr snapToGrid="0">
      <p:cViewPr varScale="1">
        <p:scale>
          <a:sx n="114" d="100"/>
          <a:sy n="114" d="100"/>
        </p:scale>
        <p:origin x="63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676"/>
    </p:cViewPr>
  </p:sorterViewPr>
  <p:notesViewPr>
    <p:cSldViewPr snapToGrid="0">
      <p:cViewPr varScale="1">
        <p:scale>
          <a:sx n="54" d="100"/>
          <a:sy n="54" d="100"/>
        </p:scale>
        <p:origin x="2880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B706E3-D8E5-4A10-B614-DCC925EE07CC}" type="doc">
      <dgm:prSet loTypeId="urn:microsoft.com/office/officeart/2005/8/layout/hList9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44914845-40D2-4CEF-9401-C90361434FA6}">
      <dgm:prSet phldrT="[Tekstas]"/>
      <dgm:spPr/>
      <dgm:t>
        <a:bodyPr/>
        <a:lstStyle/>
        <a:p>
          <a:r>
            <a:rPr lang="lt-LT" b="1" u="none" dirty="0"/>
            <a:t>150 mln. eurų</a:t>
          </a:r>
        </a:p>
      </dgm:t>
    </dgm:pt>
    <dgm:pt modelId="{E83465D4-8AD3-453D-A40C-E9CBF09D53E6}" type="parTrans" cxnId="{3AA4818E-1DE0-4D4B-9F24-DD16CA9372B5}">
      <dgm:prSet/>
      <dgm:spPr/>
      <dgm:t>
        <a:bodyPr/>
        <a:lstStyle/>
        <a:p>
          <a:endParaRPr lang="lt-LT"/>
        </a:p>
      </dgm:t>
    </dgm:pt>
    <dgm:pt modelId="{9B3E1BC1-6DCC-46DD-8B02-98C7D3873A1F}" type="sibTrans" cxnId="{3AA4818E-1DE0-4D4B-9F24-DD16CA9372B5}">
      <dgm:prSet/>
      <dgm:spPr/>
      <dgm:t>
        <a:bodyPr/>
        <a:lstStyle/>
        <a:p>
          <a:endParaRPr lang="lt-LT"/>
        </a:p>
      </dgm:t>
    </dgm:pt>
    <dgm:pt modelId="{F667E500-DC25-4B7D-A9A2-8B431A82FFEB}">
      <dgm:prSet phldrT="[Tekstas]" custT="1"/>
      <dgm:spPr>
        <a:solidFill>
          <a:schemeClr val="accent2">
            <a:lumMod val="40000"/>
            <a:lumOff val="60000"/>
            <a:alpha val="90000"/>
          </a:schemeClr>
        </a:solidFill>
        <a:ln>
          <a:noFill/>
        </a:ln>
      </dgm:spPr>
      <dgm:t>
        <a:bodyPr/>
        <a:lstStyle/>
        <a:p>
          <a:r>
            <a:rPr lang="lt-LT" sz="3600" dirty="0"/>
            <a:t>2020-04-23 išsiųstas kvietimas teikti prašymus </a:t>
          </a:r>
        </a:p>
      </dgm:t>
    </dgm:pt>
    <dgm:pt modelId="{6F505D1B-24F7-4094-BD89-F9C74A568769}" type="parTrans" cxnId="{68CCE884-061F-4FE8-A645-42195263C878}">
      <dgm:prSet/>
      <dgm:spPr/>
      <dgm:t>
        <a:bodyPr/>
        <a:lstStyle/>
        <a:p>
          <a:endParaRPr lang="lt-LT"/>
        </a:p>
      </dgm:t>
    </dgm:pt>
    <dgm:pt modelId="{DA9157E9-7B8C-4CAE-86CF-8973BC9963CB}" type="sibTrans" cxnId="{68CCE884-061F-4FE8-A645-42195263C878}">
      <dgm:prSet/>
      <dgm:spPr/>
      <dgm:t>
        <a:bodyPr/>
        <a:lstStyle/>
        <a:p>
          <a:endParaRPr lang="lt-LT"/>
        </a:p>
      </dgm:t>
    </dgm:pt>
    <dgm:pt modelId="{F8FAA97E-6CBA-4E22-AADB-C53FC1EFDE72}">
      <dgm:prSet phldrT="[Tekstas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t-LT" sz="3600" dirty="0"/>
            <a:t>Iš viso gauta prašymų už maždaug </a:t>
          </a:r>
          <a:r>
            <a:rPr lang="lt-LT" sz="3600" b="1" u="sng" dirty="0"/>
            <a:t>350 mln. eurų</a:t>
          </a:r>
        </a:p>
      </dgm:t>
    </dgm:pt>
    <dgm:pt modelId="{2F47079A-1813-4B52-B255-0965F96A7024}" type="parTrans" cxnId="{F922F55B-7430-44ED-88E7-1D23FFCD7B78}">
      <dgm:prSet/>
      <dgm:spPr/>
      <dgm:t>
        <a:bodyPr/>
        <a:lstStyle/>
        <a:p>
          <a:endParaRPr lang="lt-LT"/>
        </a:p>
      </dgm:t>
    </dgm:pt>
    <dgm:pt modelId="{B2BBBBDC-5B53-4674-9A0C-8E4B0DE52805}" type="sibTrans" cxnId="{F922F55B-7430-44ED-88E7-1D23FFCD7B78}">
      <dgm:prSet/>
      <dgm:spPr/>
      <dgm:t>
        <a:bodyPr/>
        <a:lstStyle/>
        <a:p>
          <a:endParaRPr lang="lt-LT"/>
        </a:p>
      </dgm:t>
    </dgm:pt>
    <dgm:pt modelId="{AC1A4913-1B3A-443D-83CB-9CCBAC7F1157}" type="pres">
      <dgm:prSet presAssocID="{1FB706E3-D8E5-4A10-B614-DCC925EE07CC}" presName="list" presStyleCnt="0">
        <dgm:presLayoutVars>
          <dgm:dir/>
          <dgm:animLvl val="lvl"/>
        </dgm:presLayoutVars>
      </dgm:prSet>
      <dgm:spPr/>
    </dgm:pt>
    <dgm:pt modelId="{3C44A2C9-F638-4E20-AE50-5C78BE6A66B3}" type="pres">
      <dgm:prSet presAssocID="{44914845-40D2-4CEF-9401-C90361434FA6}" presName="posSpace" presStyleCnt="0"/>
      <dgm:spPr/>
    </dgm:pt>
    <dgm:pt modelId="{1974AC66-BEFF-447F-A9CE-966FD5C70D0D}" type="pres">
      <dgm:prSet presAssocID="{44914845-40D2-4CEF-9401-C90361434FA6}" presName="vertFlow" presStyleCnt="0"/>
      <dgm:spPr/>
    </dgm:pt>
    <dgm:pt modelId="{A17771CB-CFF0-425A-AE2F-2F3555C00082}" type="pres">
      <dgm:prSet presAssocID="{44914845-40D2-4CEF-9401-C90361434FA6}" presName="topSpace" presStyleCnt="0"/>
      <dgm:spPr/>
    </dgm:pt>
    <dgm:pt modelId="{D739BC7F-E93D-4BB7-BF7C-0DA94D8BDC6C}" type="pres">
      <dgm:prSet presAssocID="{44914845-40D2-4CEF-9401-C90361434FA6}" presName="firstComp" presStyleCnt="0"/>
      <dgm:spPr/>
    </dgm:pt>
    <dgm:pt modelId="{5E2DD157-75F8-4696-898C-1A06BCCEBE1D}" type="pres">
      <dgm:prSet presAssocID="{44914845-40D2-4CEF-9401-C90361434FA6}" presName="firstChild" presStyleLbl="bgAccFollowNode1" presStyleIdx="0" presStyleCnt="2" custScaleX="130856" custLinFactNeighborX="11886" custLinFactNeighborY="-3580"/>
      <dgm:spPr/>
    </dgm:pt>
    <dgm:pt modelId="{9EC7B49F-A3E1-4B2D-A339-40E4F18DE6FE}" type="pres">
      <dgm:prSet presAssocID="{44914845-40D2-4CEF-9401-C90361434FA6}" presName="firstChildTx" presStyleLbl="bgAccFollowNode1" presStyleIdx="0" presStyleCnt="2">
        <dgm:presLayoutVars>
          <dgm:bulletEnabled val="1"/>
        </dgm:presLayoutVars>
      </dgm:prSet>
      <dgm:spPr/>
    </dgm:pt>
    <dgm:pt modelId="{9D826C2C-4DF5-4303-A38D-3232C4F56816}" type="pres">
      <dgm:prSet presAssocID="{F8FAA97E-6CBA-4E22-AADB-C53FC1EFDE72}" presName="comp" presStyleCnt="0"/>
      <dgm:spPr/>
    </dgm:pt>
    <dgm:pt modelId="{425D2374-6A11-4922-A0CA-811CEE9EB887}" type="pres">
      <dgm:prSet presAssocID="{F8FAA97E-6CBA-4E22-AADB-C53FC1EFDE72}" presName="child" presStyleLbl="bgAccFollowNode1" presStyleIdx="1" presStyleCnt="2" custScaleX="130755" custLinFactNeighborX="11846" custLinFactNeighborY="-1116"/>
      <dgm:spPr/>
    </dgm:pt>
    <dgm:pt modelId="{CA6698A1-9CC1-4AC1-89A4-413534B27AB0}" type="pres">
      <dgm:prSet presAssocID="{F8FAA97E-6CBA-4E22-AADB-C53FC1EFDE72}" presName="childTx" presStyleLbl="bgAccFollowNode1" presStyleIdx="1" presStyleCnt="2">
        <dgm:presLayoutVars>
          <dgm:bulletEnabled val="1"/>
        </dgm:presLayoutVars>
      </dgm:prSet>
      <dgm:spPr/>
    </dgm:pt>
    <dgm:pt modelId="{E5DE15D5-696C-47A1-9170-4BA63E1468EC}" type="pres">
      <dgm:prSet presAssocID="{44914845-40D2-4CEF-9401-C90361434FA6}" presName="negSpace" presStyleCnt="0"/>
      <dgm:spPr/>
    </dgm:pt>
    <dgm:pt modelId="{CEBED4A5-E76B-4775-BF66-7616F5084CC9}" type="pres">
      <dgm:prSet presAssocID="{44914845-40D2-4CEF-9401-C90361434FA6}" presName="circle" presStyleLbl="node1" presStyleIdx="0" presStyleCnt="1" custScaleX="133990" custLinFactNeighborX="-49184" custLinFactNeighborY="1516"/>
      <dgm:spPr/>
    </dgm:pt>
  </dgm:ptLst>
  <dgm:cxnLst>
    <dgm:cxn modelId="{5C23A119-E6AA-40C6-8849-0A743F6BA290}" type="presOf" srcId="{F667E500-DC25-4B7D-A9A2-8B431A82FFEB}" destId="{9EC7B49F-A3E1-4B2D-A339-40E4F18DE6FE}" srcOrd="1" destOrd="0" presId="urn:microsoft.com/office/officeart/2005/8/layout/hList9"/>
    <dgm:cxn modelId="{F922F55B-7430-44ED-88E7-1D23FFCD7B78}" srcId="{44914845-40D2-4CEF-9401-C90361434FA6}" destId="{F8FAA97E-6CBA-4E22-AADB-C53FC1EFDE72}" srcOrd="1" destOrd="0" parTransId="{2F47079A-1813-4B52-B255-0965F96A7024}" sibTransId="{B2BBBBDC-5B53-4674-9A0C-8E4B0DE52805}"/>
    <dgm:cxn modelId="{A6D3F95E-2BC2-4DBD-A339-DF84D87C2AF1}" type="presOf" srcId="{1FB706E3-D8E5-4A10-B614-DCC925EE07CC}" destId="{AC1A4913-1B3A-443D-83CB-9CCBAC7F1157}" srcOrd="0" destOrd="0" presId="urn:microsoft.com/office/officeart/2005/8/layout/hList9"/>
    <dgm:cxn modelId="{DD267563-A427-4FA3-8531-E9BBF33DF355}" type="presOf" srcId="{F8FAA97E-6CBA-4E22-AADB-C53FC1EFDE72}" destId="{CA6698A1-9CC1-4AC1-89A4-413534B27AB0}" srcOrd="1" destOrd="0" presId="urn:microsoft.com/office/officeart/2005/8/layout/hList9"/>
    <dgm:cxn modelId="{68CCE884-061F-4FE8-A645-42195263C878}" srcId="{44914845-40D2-4CEF-9401-C90361434FA6}" destId="{F667E500-DC25-4B7D-A9A2-8B431A82FFEB}" srcOrd="0" destOrd="0" parTransId="{6F505D1B-24F7-4094-BD89-F9C74A568769}" sibTransId="{DA9157E9-7B8C-4CAE-86CF-8973BC9963CB}"/>
    <dgm:cxn modelId="{3AA4818E-1DE0-4D4B-9F24-DD16CA9372B5}" srcId="{1FB706E3-D8E5-4A10-B614-DCC925EE07CC}" destId="{44914845-40D2-4CEF-9401-C90361434FA6}" srcOrd="0" destOrd="0" parTransId="{E83465D4-8AD3-453D-A40C-E9CBF09D53E6}" sibTransId="{9B3E1BC1-6DCC-46DD-8B02-98C7D3873A1F}"/>
    <dgm:cxn modelId="{7CF7F3D8-F1D0-472A-9187-62E2DCBE34DF}" type="presOf" srcId="{F667E500-DC25-4B7D-A9A2-8B431A82FFEB}" destId="{5E2DD157-75F8-4696-898C-1A06BCCEBE1D}" srcOrd="0" destOrd="0" presId="urn:microsoft.com/office/officeart/2005/8/layout/hList9"/>
    <dgm:cxn modelId="{C25630E1-6062-482F-961B-EED35D1CAC00}" type="presOf" srcId="{F8FAA97E-6CBA-4E22-AADB-C53FC1EFDE72}" destId="{425D2374-6A11-4922-A0CA-811CEE9EB887}" srcOrd="0" destOrd="0" presId="urn:microsoft.com/office/officeart/2005/8/layout/hList9"/>
    <dgm:cxn modelId="{75DBB6EF-EA28-4178-8DF5-2F9425E5AC68}" type="presOf" srcId="{44914845-40D2-4CEF-9401-C90361434FA6}" destId="{CEBED4A5-E76B-4775-BF66-7616F5084CC9}" srcOrd="0" destOrd="0" presId="urn:microsoft.com/office/officeart/2005/8/layout/hList9"/>
    <dgm:cxn modelId="{BF5AA965-84DE-4C67-8392-C1FC6645B955}" type="presParOf" srcId="{AC1A4913-1B3A-443D-83CB-9CCBAC7F1157}" destId="{3C44A2C9-F638-4E20-AE50-5C78BE6A66B3}" srcOrd="0" destOrd="0" presId="urn:microsoft.com/office/officeart/2005/8/layout/hList9"/>
    <dgm:cxn modelId="{145F9277-DD4B-4E1C-BC3B-09F8B9DC484E}" type="presParOf" srcId="{AC1A4913-1B3A-443D-83CB-9CCBAC7F1157}" destId="{1974AC66-BEFF-447F-A9CE-966FD5C70D0D}" srcOrd="1" destOrd="0" presId="urn:microsoft.com/office/officeart/2005/8/layout/hList9"/>
    <dgm:cxn modelId="{165ABBB0-4863-45E3-8055-7CA5635885EF}" type="presParOf" srcId="{1974AC66-BEFF-447F-A9CE-966FD5C70D0D}" destId="{A17771CB-CFF0-425A-AE2F-2F3555C00082}" srcOrd="0" destOrd="0" presId="urn:microsoft.com/office/officeart/2005/8/layout/hList9"/>
    <dgm:cxn modelId="{24878EA4-76B8-4FAF-98DF-0D084F3584E5}" type="presParOf" srcId="{1974AC66-BEFF-447F-A9CE-966FD5C70D0D}" destId="{D739BC7F-E93D-4BB7-BF7C-0DA94D8BDC6C}" srcOrd="1" destOrd="0" presId="urn:microsoft.com/office/officeart/2005/8/layout/hList9"/>
    <dgm:cxn modelId="{7B9AF007-ED62-4A7D-8F47-470DED16518A}" type="presParOf" srcId="{D739BC7F-E93D-4BB7-BF7C-0DA94D8BDC6C}" destId="{5E2DD157-75F8-4696-898C-1A06BCCEBE1D}" srcOrd="0" destOrd="0" presId="urn:microsoft.com/office/officeart/2005/8/layout/hList9"/>
    <dgm:cxn modelId="{8113EABD-7AE5-4F6B-987C-3FAC5B56F831}" type="presParOf" srcId="{D739BC7F-E93D-4BB7-BF7C-0DA94D8BDC6C}" destId="{9EC7B49F-A3E1-4B2D-A339-40E4F18DE6FE}" srcOrd="1" destOrd="0" presId="urn:microsoft.com/office/officeart/2005/8/layout/hList9"/>
    <dgm:cxn modelId="{768E8C21-63EE-4F62-B1F5-A49BF9FF218B}" type="presParOf" srcId="{1974AC66-BEFF-447F-A9CE-966FD5C70D0D}" destId="{9D826C2C-4DF5-4303-A38D-3232C4F56816}" srcOrd="2" destOrd="0" presId="urn:microsoft.com/office/officeart/2005/8/layout/hList9"/>
    <dgm:cxn modelId="{9D115538-97E8-4E08-80A1-90FCC82AA04D}" type="presParOf" srcId="{9D826C2C-4DF5-4303-A38D-3232C4F56816}" destId="{425D2374-6A11-4922-A0CA-811CEE9EB887}" srcOrd="0" destOrd="0" presId="urn:microsoft.com/office/officeart/2005/8/layout/hList9"/>
    <dgm:cxn modelId="{475CD50A-976E-4264-B71F-3D838C4BFD33}" type="presParOf" srcId="{9D826C2C-4DF5-4303-A38D-3232C4F56816}" destId="{CA6698A1-9CC1-4AC1-89A4-413534B27AB0}" srcOrd="1" destOrd="0" presId="urn:microsoft.com/office/officeart/2005/8/layout/hList9"/>
    <dgm:cxn modelId="{6D2EF75B-882E-4E3C-8C14-C25AA744F461}" type="presParOf" srcId="{AC1A4913-1B3A-443D-83CB-9CCBAC7F1157}" destId="{E5DE15D5-696C-47A1-9170-4BA63E1468EC}" srcOrd="2" destOrd="0" presId="urn:microsoft.com/office/officeart/2005/8/layout/hList9"/>
    <dgm:cxn modelId="{697162AE-1DFD-4CEA-A14F-B2173ADEF324}" type="presParOf" srcId="{AC1A4913-1B3A-443D-83CB-9CCBAC7F1157}" destId="{CEBED4A5-E76B-4775-BF66-7616F5084CC9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0F5BF9-1883-45B5-9DE4-E4CADCE7CACA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CA8BD55B-80F7-4F41-8391-4A3A4EA19766}">
      <dgm:prSet phldrT="[Tekstas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t-LT" sz="2800" dirty="0"/>
            <a:t>Susisiekimo ministerijos </a:t>
          </a:r>
          <a:br>
            <a:rPr lang="lt-LT" sz="2800" dirty="0"/>
          </a:br>
          <a:r>
            <a:rPr lang="lt-LT" sz="2800" dirty="0"/>
            <a:t>3 atstovai</a:t>
          </a:r>
        </a:p>
      </dgm:t>
    </dgm:pt>
    <dgm:pt modelId="{F631602E-51C1-4CE3-B229-A325B8CA28A7}" type="parTrans" cxnId="{F1D8C56D-B126-4B50-A077-06EC4F674B56}">
      <dgm:prSet/>
      <dgm:spPr/>
      <dgm:t>
        <a:bodyPr/>
        <a:lstStyle/>
        <a:p>
          <a:endParaRPr lang="lt-LT"/>
        </a:p>
      </dgm:t>
    </dgm:pt>
    <dgm:pt modelId="{D3BB5A8F-5A2D-40FC-AB59-58DDA3761669}" type="sibTrans" cxnId="{F1D8C56D-B126-4B50-A077-06EC4F674B56}">
      <dgm:prSet/>
      <dgm:spPr/>
      <dgm:t>
        <a:bodyPr/>
        <a:lstStyle/>
        <a:p>
          <a:endParaRPr lang="lt-LT"/>
        </a:p>
      </dgm:t>
    </dgm:pt>
    <dgm:pt modelId="{2B5C22A4-9C3A-487C-83DB-C810FCE98EE9}">
      <dgm:prSet phldrT="[Tekstas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t-LT" sz="2400" dirty="0"/>
            <a:t>Lietuvos savivaldybių asociacijos </a:t>
          </a:r>
          <a:br>
            <a:rPr lang="lt-LT" sz="2400" dirty="0"/>
          </a:br>
          <a:r>
            <a:rPr lang="lt-LT" sz="2400" dirty="0"/>
            <a:t>1 atstovas</a:t>
          </a:r>
        </a:p>
      </dgm:t>
    </dgm:pt>
    <dgm:pt modelId="{4795B8EC-8142-45B6-B534-EED8FD6493F1}" type="parTrans" cxnId="{65329B29-C48C-4473-868A-2233B37ADD3E}">
      <dgm:prSet/>
      <dgm:spPr/>
      <dgm:t>
        <a:bodyPr/>
        <a:lstStyle/>
        <a:p>
          <a:endParaRPr lang="lt-LT"/>
        </a:p>
      </dgm:t>
    </dgm:pt>
    <dgm:pt modelId="{182E6D8C-3F49-42D5-A711-30304E735256}" type="sibTrans" cxnId="{65329B29-C48C-4473-868A-2233B37ADD3E}">
      <dgm:prSet/>
      <dgm:spPr/>
      <dgm:t>
        <a:bodyPr/>
        <a:lstStyle/>
        <a:p>
          <a:endParaRPr lang="lt-LT"/>
        </a:p>
      </dgm:t>
    </dgm:pt>
    <dgm:pt modelId="{88E25655-D0E5-45BC-954B-D21DA59BB608}">
      <dgm:prSet phldrT="[Tekstas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t-LT" sz="2800" dirty="0"/>
            <a:t>Vyriausybės kanceliarijos </a:t>
          </a:r>
          <a:br>
            <a:rPr lang="lt-LT" sz="2800" dirty="0"/>
          </a:br>
          <a:r>
            <a:rPr lang="lt-LT" sz="2800" dirty="0"/>
            <a:t>1 atstovas</a:t>
          </a:r>
        </a:p>
      </dgm:t>
    </dgm:pt>
    <dgm:pt modelId="{907517A0-BF79-485C-B0DA-EE306DEDA247}" type="parTrans" cxnId="{32B2BB53-EF9B-4179-AF6A-A3B8F48132BC}">
      <dgm:prSet/>
      <dgm:spPr/>
      <dgm:t>
        <a:bodyPr/>
        <a:lstStyle/>
        <a:p>
          <a:endParaRPr lang="lt-LT"/>
        </a:p>
      </dgm:t>
    </dgm:pt>
    <dgm:pt modelId="{D967E08C-92D6-443F-9751-46A3BCFFAAD9}" type="sibTrans" cxnId="{32B2BB53-EF9B-4179-AF6A-A3B8F48132BC}">
      <dgm:prSet/>
      <dgm:spPr/>
      <dgm:t>
        <a:bodyPr/>
        <a:lstStyle/>
        <a:p>
          <a:endParaRPr lang="lt-LT"/>
        </a:p>
      </dgm:t>
    </dgm:pt>
    <dgm:pt modelId="{D064FC10-4406-4759-B3CC-43E12E0D5527}" type="pres">
      <dgm:prSet presAssocID="{FC0F5BF9-1883-45B5-9DE4-E4CADCE7CACA}" presName="cycle" presStyleCnt="0">
        <dgm:presLayoutVars>
          <dgm:dir/>
          <dgm:resizeHandles val="exact"/>
        </dgm:presLayoutVars>
      </dgm:prSet>
      <dgm:spPr/>
    </dgm:pt>
    <dgm:pt modelId="{E5D5BAA0-08AC-46F0-B11E-0D58F4A5314F}" type="pres">
      <dgm:prSet presAssocID="{CA8BD55B-80F7-4F41-8391-4A3A4EA19766}" presName="node" presStyleLbl="node1" presStyleIdx="0" presStyleCnt="3">
        <dgm:presLayoutVars>
          <dgm:bulletEnabled val="1"/>
        </dgm:presLayoutVars>
      </dgm:prSet>
      <dgm:spPr/>
    </dgm:pt>
    <dgm:pt modelId="{1B82F549-D8F1-4D97-9ACC-A78A2C532ABD}" type="pres">
      <dgm:prSet presAssocID="{CA8BD55B-80F7-4F41-8391-4A3A4EA19766}" presName="spNode" presStyleCnt="0"/>
      <dgm:spPr/>
    </dgm:pt>
    <dgm:pt modelId="{2B77D258-212E-45FC-ABAE-D254D9A65989}" type="pres">
      <dgm:prSet presAssocID="{D3BB5A8F-5A2D-40FC-AB59-58DDA3761669}" presName="sibTrans" presStyleLbl="sibTrans1D1" presStyleIdx="0" presStyleCnt="3"/>
      <dgm:spPr/>
    </dgm:pt>
    <dgm:pt modelId="{B22EEDA0-C7D5-41CF-B373-44CC8910388D}" type="pres">
      <dgm:prSet presAssocID="{2B5C22A4-9C3A-487C-83DB-C810FCE98EE9}" presName="node" presStyleLbl="node1" presStyleIdx="1" presStyleCnt="3" custRadScaleRad="105437" custRadScaleInc="-62733">
        <dgm:presLayoutVars>
          <dgm:bulletEnabled val="1"/>
        </dgm:presLayoutVars>
      </dgm:prSet>
      <dgm:spPr/>
    </dgm:pt>
    <dgm:pt modelId="{1EADA810-6790-4B01-B7A7-E26523094576}" type="pres">
      <dgm:prSet presAssocID="{2B5C22A4-9C3A-487C-83DB-C810FCE98EE9}" presName="spNode" presStyleCnt="0"/>
      <dgm:spPr/>
    </dgm:pt>
    <dgm:pt modelId="{F2F938F1-46A6-4276-9FF5-4B8A2732C5ED}" type="pres">
      <dgm:prSet presAssocID="{182E6D8C-3F49-42D5-A711-30304E735256}" presName="sibTrans" presStyleLbl="sibTrans1D1" presStyleIdx="1" presStyleCnt="3"/>
      <dgm:spPr/>
    </dgm:pt>
    <dgm:pt modelId="{AEBB75F8-E5E5-49C8-886E-FF88217BECC2}" type="pres">
      <dgm:prSet presAssocID="{88E25655-D0E5-45BC-954B-D21DA59BB608}" presName="node" presStyleLbl="node1" presStyleIdx="2" presStyleCnt="3">
        <dgm:presLayoutVars>
          <dgm:bulletEnabled val="1"/>
        </dgm:presLayoutVars>
      </dgm:prSet>
      <dgm:spPr/>
    </dgm:pt>
    <dgm:pt modelId="{B37E7732-EB35-415D-B85A-F78F187531BE}" type="pres">
      <dgm:prSet presAssocID="{88E25655-D0E5-45BC-954B-D21DA59BB608}" presName="spNode" presStyleCnt="0"/>
      <dgm:spPr/>
    </dgm:pt>
    <dgm:pt modelId="{9CEC1E56-0DCF-4549-A8E6-E4C340759F0D}" type="pres">
      <dgm:prSet presAssocID="{D967E08C-92D6-443F-9751-46A3BCFFAAD9}" presName="sibTrans" presStyleLbl="sibTrans1D1" presStyleIdx="2" presStyleCnt="3"/>
      <dgm:spPr/>
    </dgm:pt>
  </dgm:ptLst>
  <dgm:cxnLst>
    <dgm:cxn modelId="{B1A3860C-2A79-4636-BBE7-AE4FBD918998}" type="presOf" srcId="{182E6D8C-3F49-42D5-A711-30304E735256}" destId="{F2F938F1-46A6-4276-9FF5-4B8A2732C5ED}" srcOrd="0" destOrd="0" presId="urn:microsoft.com/office/officeart/2005/8/layout/cycle6"/>
    <dgm:cxn modelId="{65329B29-C48C-4473-868A-2233B37ADD3E}" srcId="{FC0F5BF9-1883-45B5-9DE4-E4CADCE7CACA}" destId="{2B5C22A4-9C3A-487C-83DB-C810FCE98EE9}" srcOrd="1" destOrd="0" parTransId="{4795B8EC-8142-45B6-B534-EED8FD6493F1}" sibTransId="{182E6D8C-3F49-42D5-A711-30304E735256}"/>
    <dgm:cxn modelId="{DD2D773F-E96D-4EA4-B0C8-98DBEF051247}" type="presOf" srcId="{FC0F5BF9-1883-45B5-9DE4-E4CADCE7CACA}" destId="{D064FC10-4406-4759-B3CC-43E12E0D5527}" srcOrd="0" destOrd="0" presId="urn:microsoft.com/office/officeart/2005/8/layout/cycle6"/>
    <dgm:cxn modelId="{F1D8C56D-B126-4B50-A077-06EC4F674B56}" srcId="{FC0F5BF9-1883-45B5-9DE4-E4CADCE7CACA}" destId="{CA8BD55B-80F7-4F41-8391-4A3A4EA19766}" srcOrd="0" destOrd="0" parTransId="{F631602E-51C1-4CE3-B229-A325B8CA28A7}" sibTransId="{D3BB5A8F-5A2D-40FC-AB59-58DDA3761669}"/>
    <dgm:cxn modelId="{32B2BB53-EF9B-4179-AF6A-A3B8F48132BC}" srcId="{FC0F5BF9-1883-45B5-9DE4-E4CADCE7CACA}" destId="{88E25655-D0E5-45BC-954B-D21DA59BB608}" srcOrd="2" destOrd="0" parTransId="{907517A0-BF79-485C-B0DA-EE306DEDA247}" sibTransId="{D967E08C-92D6-443F-9751-46A3BCFFAAD9}"/>
    <dgm:cxn modelId="{25481157-703F-41C7-99BB-E9E09ACD56D3}" type="presOf" srcId="{D3BB5A8F-5A2D-40FC-AB59-58DDA3761669}" destId="{2B77D258-212E-45FC-ABAE-D254D9A65989}" srcOrd="0" destOrd="0" presId="urn:microsoft.com/office/officeart/2005/8/layout/cycle6"/>
    <dgm:cxn modelId="{19FBC67C-4591-4984-B66F-E42938CE3D64}" type="presOf" srcId="{88E25655-D0E5-45BC-954B-D21DA59BB608}" destId="{AEBB75F8-E5E5-49C8-886E-FF88217BECC2}" srcOrd="0" destOrd="0" presId="urn:microsoft.com/office/officeart/2005/8/layout/cycle6"/>
    <dgm:cxn modelId="{150EC98C-E1F4-4C11-B63B-703CE110FC70}" type="presOf" srcId="{D967E08C-92D6-443F-9751-46A3BCFFAAD9}" destId="{9CEC1E56-0DCF-4549-A8E6-E4C340759F0D}" srcOrd="0" destOrd="0" presId="urn:microsoft.com/office/officeart/2005/8/layout/cycle6"/>
    <dgm:cxn modelId="{380580BA-62F4-45B3-9713-7C226D22675E}" type="presOf" srcId="{2B5C22A4-9C3A-487C-83DB-C810FCE98EE9}" destId="{B22EEDA0-C7D5-41CF-B373-44CC8910388D}" srcOrd="0" destOrd="0" presId="urn:microsoft.com/office/officeart/2005/8/layout/cycle6"/>
    <dgm:cxn modelId="{3129E9C9-C8CD-4054-AFF0-39BFDDD90D6B}" type="presOf" srcId="{CA8BD55B-80F7-4F41-8391-4A3A4EA19766}" destId="{E5D5BAA0-08AC-46F0-B11E-0D58F4A5314F}" srcOrd="0" destOrd="0" presId="urn:microsoft.com/office/officeart/2005/8/layout/cycle6"/>
    <dgm:cxn modelId="{A14D13B5-94C3-44C3-A26B-E1DA3B3F6DF2}" type="presParOf" srcId="{D064FC10-4406-4759-B3CC-43E12E0D5527}" destId="{E5D5BAA0-08AC-46F0-B11E-0D58F4A5314F}" srcOrd="0" destOrd="0" presId="urn:microsoft.com/office/officeart/2005/8/layout/cycle6"/>
    <dgm:cxn modelId="{8EB6C0E6-27DE-407E-969C-9B8B51478CA3}" type="presParOf" srcId="{D064FC10-4406-4759-B3CC-43E12E0D5527}" destId="{1B82F549-D8F1-4D97-9ACC-A78A2C532ABD}" srcOrd="1" destOrd="0" presId="urn:microsoft.com/office/officeart/2005/8/layout/cycle6"/>
    <dgm:cxn modelId="{04407CBB-88C2-4447-BC97-17B4DF82EEE8}" type="presParOf" srcId="{D064FC10-4406-4759-B3CC-43E12E0D5527}" destId="{2B77D258-212E-45FC-ABAE-D254D9A65989}" srcOrd="2" destOrd="0" presId="urn:microsoft.com/office/officeart/2005/8/layout/cycle6"/>
    <dgm:cxn modelId="{1C4813AB-83A8-49C1-959E-FDD107F07886}" type="presParOf" srcId="{D064FC10-4406-4759-B3CC-43E12E0D5527}" destId="{B22EEDA0-C7D5-41CF-B373-44CC8910388D}" srcOrd="3" destOrd="0" presId="urn:microsoft.com/office/officeart/2005/8/layout/cycle6"/>
    <dgm:cxn modelId="{6CD2AF27-E8D3-4152-9131-8429EEF9F6D4}" type="presParOf" srcId="{D064FC10-4406-4759-B3CC-43E12E0D5527}" destId="{1EADA810-6790-4B01-B7A7-E26523094576}" srcOrd="4" destOrd="0" presId="urn:microsoft.com/office/officeart/2005/8/layout/cycle6"/>
    <dgm:cxn modelId="{95F965F7-E00D-4A6A-98B8-12E0F43610E3}" type="presParOf" srcId="{D064FC10-4406-4759-B3CC-43E12E0D5527}" destId="{F2F938F1-46A6-4276-9FF5-4B8A2732C5ED}" srcOrd="5" destOrd="0" presId="urn:microsoft.com/office/officeart/2005/8/layout/cycle6"/>
    <dgm:cxn modelId="{936B3838-3C26-4BF0-8D1D-1B884AC43A49}" type="presParOf" srcId="{D064FC10-4406-4759-B3CC-43E12E0D5527}" destId="{AEBB75F8-E5E5-49C8-886E-FF88217BECC2}" srcOrd="6" destOrd="0" presId="urn:microsoft.com/office/officeart/2005/8/layout/cycle6"/>
    <dgm:cxn modelId="{C8619CCB-A0DC-4913-A065-81FC8759D7AF}" type="presParOf" srcId="{D064FC10-4406-4759-B3CC-43E12E0D5527}" destId="{B37E7732-EB35-415D-B85A-F78F187531BE}" srcOrd="7" destOrd="0" presId="urn:microsoft.com/office/officeart/2005/8/layout/cycle6"/>
    <dgm:cxn modelId="{6C4DAF2F-21B6-4BEC-89E2-C9BDD88DC101}" type="presParOf" srcId="{D064FC10-4406-4759-B3CC-43E12E0D5527}" destId="{9CEC1E56-0DCF-4549-A8E6-E4C340759F0D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89BF43-B2A4-47CE-8DBA-DBE692CD66B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4226E83A-81BB-4858-B397-40F5B3CB8CF9}">
      <dgm:prSet phldrT="[Tekstas]"/>
      <dgm:spPr/>
      <dgm:t>
        <a:bodyPr/>
        <a:lstStyle/>
        <a:p>
          <a:r>
            <a:rPr lang="lt-LT" b="1" dirty="0"/>
            <a:t>I SKIRSTYMO ETAPAS</a:t>
          </a:r>
        </a:p>
      </dgm:t>
    </dgm:pt>
    <dgm:pt modelId="{196D9BF3-F7DD-4D92-8152-5F04AD542C3B}" type="parTrans" cxnId="{D98A5A4D-D575-444C-9B40-E992A87A1440}">
      <dgm:prSet/>
      <dgm:spPr/>
      <dgm:t>
        <a:bodyPr/>
        <a:lstStyle/>
        <a:p>
          <a:endParaRPr lang="lt-LT"/>
        </a:p>
      </dgm:t>
    </dgm:pt>
    <dgm:pt modelId="{E95B414E-86BC-4A0C-B716-7046A418243E}" type="sibTrans" cxnId="{D98A5A4D-D575-444C-9B40-E992A87A1440}">
      <dgm:prSet/>
      <dgm:spPr/>
      <dgm:t>
        <a:bodyPr/>
        <a:lstStyle/>
        <a:p>
          <a:endParaRPr lang="lt-LT"/>
        </a:p>
      </dgm:t>
    </dgm:pt>
    <dgm:pt modelId="{1ED8E2A5-735F-4EE1-858D-9B14B0726FDD}">
      <dgm:prSet phldrT="[Tekstas]"/>
      <dgm:spPr/>
      <dgm:t>
        <a:bodyPr/>
        <a:lstStyle/>
        <a:p>
          <a:pPr marL="271463" marR="0" lvl="0" indent="-271463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t-LT" dirty="0"/>
            <a:t>Lėšos buvo skiriamos kelių objektams, kurių rangos viešieji pirkimai yra baigti arba bus baigti iki š. m. birželio 1 d. </a:t>
          </a:r>
        </a:p>
      </dgm:t>
    </dgm:pt>
    <dgm:pt modelId="{AD947A15-312E-4D47-93AD-A76AF8CB5EE3}" type="parTrans" cxnId="{AAEF5BFB-4603-46B9-A08C-D3BAD6ACBF59}">
      <dgm:prSet/>
      <dgm:spPr/>
      <dgm:t>
        <a:bodyPr/>
        <a:lstStyle/>
        <a:p>
          <a:endParaRPr lang="lt-LT"/>
        </a:p>
      </dgm:t>
    </dgm:pt>
    <dgm:pt modelId="{47FA37E9-F976-4CBE-A987-A9E7B09FB886}" type="sibTrans" cxnId="{AAEF5BFB-4603-46B9-A08C-D3BAD6ACBF59}">
      <dgm:prSet/>
      <dgm:spPr/>
      <dgm:t>
        <a:bodyPr/>
        <a:lstStyle/>
        <a:p>
          <a:endParaRPr lang="lt-LT"/>
        </a:p>
      </dgm:t>
    </dgm:pt>
    <dgm:pt modelId="{3C1A27EE-6A2E-405C-8030-A3030A7C07F7}">
      <dgm:prSet phldrT="[Tekstas]"/>
      <dgm:spPr/>
      <dgm:t>
        <a:bodyPr/>
        <a:lstStyle/>
        <a:p>
          <a:r>
            <a:rPr lang="lt-LT" b="1" dirty="0"/>
            <a:t>II SKIRSTYMO ETAPAS</a:t>
          </a:r>
        </a:p>
      </dgm:t>
    </dgm:pt>
    <dgm:pt modelId="{90462146-90A8-4E8E-B0A3-C4AD5552BBF6}" type="parTrans" cxnId="{E76E6B1B-0887-40D7-84AA-6AC18361F457}">
      <dgm:prSet/>
      <dgm:spPr/>
      <dgm:t>
        <a:bodyPr/>
        <a:lstStyle/>
        <a:p>
          <a:endParaRPr lang="lt-LT"/>
        </a:p>
      </dgm:t>
    </dgm:pt>
    <dgm:pt modelId="{65505BBD-6EBE-407C-8384-088CE9E3FA22}" type="sibTrans" cxnId="{E76E6B1B-0887-40D7-84AA-6AC18361F457}">
      <dgm:prSet/>
      <dgm:spPr/>
      <dgm:t>
        <a:bodyPr/>
        <a:lstStyle/>
        <a:p>
          <a:endParaRPr lang="lt-LT"/>
        </a:p>
      </dgm:t>
    </dgm:pt>
    <dgm:pt modelId="{65C50997-C163-4360-B4CF-6001D9D6F310}">
      <dgm:prSet phldrT="[Tekstas]"/>
      <dgm:spPr/>
      <dgm:t>
        <a:bodyPr/>
        <a:lstStyle/>
        <a:p>
          <a:r>
            <a:rPr lang="lt-LT" dirty="0"/>
            <a:t>Lėšos buvo skiriamos kelių objektams, kurių rangos viešieji pirkimai yra baigti arba bus baigti iki š. m. liepos 1 d. </a:t>
          </a:r>
        </a:p>
      </dgm:t>
    </dgm:pt>
    <dgm:pt modelId="{257E5E68-3512-4EA2-94F1-504DD41BD742}" type="parTrans" cxnId="{7D17FD77-8EAF-481F-B0F0-00E8110931D3}">
      <dgm:prSet/>
      <dgm:spPr/>
      <dgm:t>
        <a:bodyPr/>
        <a:lstStyle/>
        <a:p>
          <a:endParaRPr lang="lt-LT"/>
        </a:p>
      </dgm:t>
    </dgm:pt>
    <dgm:pt modelId="{E4BC047F-32E6-4C36-87BE-FB3D31734212}" type="sibTrans" cxnId="{7D17FD77-8EAF-481F-B0F0-00E8110931D3}">
      <dgm:prSet/>
      <dgm:spPr/>
      <dgm:t>
        <a:bodyPr/>
        <a:lstStyle/>
        <a:p>
          <a:endParaRPr lang="lt-LT"/>
        </a:p>
      </dgm:t>
    </dgm:pt>
    <dgm:pt modelId="{66CFE992-F2AE-47FD-ABA6-902BF1592FA3}">
      <dgm:prSet phldrT="[Tekstas]"/>
      <dgm:spPr/>
      <dgm:t>
        <a:bodyPr/>
        <a:lstStyle/>
        <a:p>
          <a:r>
            <a:rPr lang="lt-LT" dirty="0"/>
            <a:t> </a:t>
          </a:r>
          <a:r>
            <a:rPr lang="lt-LT" b="1" dirty="0"/>
            <a:t>III SKIRSTYMO ETAPAS</a:t>
          </a:r>
        </a:p>
      </dgm:t>
    </dgm:pt>
    <dgm:pt modelId="{1CAF009D-3C92-4DA8-B523-D9E89A8CA952}" type="parTrans" cxnId="{FA68E067-7E0B-47E7-923A-6A592612B104}">
      <dgm:prSet/>
      <dgm:spPr/>
      <dgm:t>
        <a:bodyPr/>
        <a:lstStyle/>
        <a:p>
          <a:endParaRPr lang="lt-LT"/>
        </a:p>
      </dgm:t>
    </dgm:pt>
    <dgm:pt modelId="{665D8836-95FE-429F-B9C7-E0FF674E6B4F}" type="sibTrans" cxnId="{FA68E067-7E0B-47E7-923A-6A592612B104}">
      <dgm:prSet/>
      <dgm:spPr/>
      <dgm:t>
        <a:bodyPr/>
        <a:lstStyle/>
        <a:p>
          <a:endParaRPr lang="lt-LT"/>
        </a:p>
      </dgm:t>
    </dgm:pt>
    <dgm:pt modelId="{68BFFEEE-53D0-48A7-BD2E-F105F421B9A1}">
      <dgm:prSet phldrT="[Tekstas]"/>
      <dgm:spPr/>
      <dgm:t>
        <a:bodyPr/>
        <a:lstStyle/>
        <a:p>
          <a:r>
            <a:rPr lang="lt-LT" dirty="0"/>
            <a:t>Lėšos buvo skiriamos kelių objektams, kuriems nebuvo skirta  finansavimo per I ir II etapus dėl nustatytų neatitikimų, o taip pat Kelių direkcijos kelių objektams</a:t>
          </a:r>
        </a:p>
      </dgm:t>
    </dgm:pt>
    <dgm:pt modelId="{DF69B339-BF7B-4650-B40D-CDF0BD38EA3E}" type="parTrans" cxnId="{DB4841A8-D451-4BAF-967D-CAF1896B1E12}">
      <dgm:prSet/>
      <dgm:spPr/>
      <dgm:t>
        <a:bodyPr/>
        <a:lstStyle/>
        <a:p>
          <a:endParaRPr lang="lt-LT"/>
        </a:p>
      </dgm:t>
    </dgm:pt>
    <dgm:pt modelId="{97A83B84-D433-424C-877A-CC2FF111E24B}" type="sibTrans" cxnId="{DB4841A8-D451-4BAF-967D-CAF1896B1E12}">
      <dgm:prSet/>
      <dgm:spPr/>
      <dgm:t>
        <a:bodyPr/>
        <a:lstStyle/>
        <a:p>
          <a:endParaRPr lang="lt-LT"/>
        </a:p>
      </dgm:t>
    </dgm:pt>
    <dgm:pt modelId="{43416239-E5EE-4AAA-B6F6-0A74ED8ACD71}" type="pres">
      <dgm:prSet presAssocID="{1389BF43-B2A4-47CE-8DBA-DBE692CD66BC}" presName="linear" presStyleCnt="0">
        <dgm:presLayoutVars>
          <dgm:animLvl val="lvl"/>
          <dgm:resizeHandles val="exact"/>
        </dgm:presLayoutVars>
      </dgm:prSet>
      <dgm:spPr/>
    </dgm:pt>
    <dgm:pt modelId="{B6035EC4-F0B4-474D-A851-2EED80D566E9}" type="pres">
      <dgm:prSet presAssocID="{4226E83A-81BB-4858-B397-40F5B3CB8CF9}" presName="parentText" presStyleLbl="node1" presStyleIdx="0" presStyleCnt="3" custLinFactNeighborX="-6486" custLinFactNeighborY="-1615">
        <dgm:presLayoutVars>
          <dgm:chMax val="0"/>
          <dgm:bulletEnabled val="1"/>
        </dgm:presLayoutVars>
      </dgm:prSet>
      <dgm:spPr/>
    </dgm:pt>
    <dgm:pt modelId="{12C3D5CA-7B5D-4855-B554-1D6FD56F4252}" type="pres">
      <dgm:prSet presAssocID="{4226E83A-81BB-4858-B397-40F5B3CB8CF9}" presName="childText" presStyleLbl="revTx" presStyleIdx="0" presStyleCnt="3">
        <dgm:presLayoutVars>
          <dgm:bulletEnabled val="1"/>
        </dgm:presLayoutVars>
      </dgm:prSet>
      <dgm:spPr/>
    </dgm:pt>
    <dgm:pt modelId="{DAE08FBF-3133-4453-8BE4-D91396D4AC46}" type="pres">
      <dgm:prSet presAssocID="{3C1A27EE-6A2E-405C-8030-A3030A7C07F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C0CFC6D-8839-47CE-AA9E-AA0DF8BA4435}" type="pres">
      <dgm:prSet presAssocID="{3C1A27EE-6A2E-405C-8030-A3030A7C07F7}" presName="childText" presStyleLbl="revTx" presStyleIdx="1" presStyleCnt="3">
        <dgm:presLayoutVars>
          <dgm:bulletEnabled val="1"/>
        </dgm:presLayoutVars>
      </dgm:prSet>
      <dgm:spPr/>
    </dgm:pt>
    <dgm:pt modelId="{01DB9B6A-0BF1-4F5B-9DA6-8973E1E83B7C}" type="pres">
      <dgm:prSet presAssocID="{66CFE992-F2AE-47FD-ABA6-902BF1592FA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0798BD3-6CAE-4DEF-9F81-0589F97BF3EE}" type="pres">
      <dgm:prSet presAssocID="{66CFE992-F2AE-47FD-ABA6-902BF1592FA3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3FBAA511-F4C6-4448-AE91-8048549376FB}" type="presOf" srcId="{68BFFEEE-53D0-48A7-BD2E-F105F421B9A1}" destId="{70798BD3-6CAE-4DEF-9F81-0589F97BF3EE}" srcOrd="0" destOrd="0" presId="urn:microsoft.com/office/officeart/2005/8/layout/vList2"/>
    <dgm:cxn modelId="{E76E6B1B-0887-40D7-84AA-6AC18361F457}" srcId="{1389BF43-B2A4-47CE-8DBA-DBE692CD66BC}" destId="{3C1A27EE-6A2E-405C-8030-A3030A7C07F7}" srcOrd="1" destOrd="0" parTransId="{90462146-90A8-4E8E-B0A3-C4AD5552BBF6}" sibTransId="{65505BBD-6EBE-407C-8384-088CE9E3FA22}"/>
    <dgm:cxn modelId="{89AFEB45-F385-4E74-9CFC-0987BEA72036}" type="presOf" srcId="{4226E83A-81BB-4858-B397-40F5B3CB8CF9}" destId="{B6035EC4-F0B4-474D-A851-2EED80D566E9}" srcOrd="0" destOrd="0" presId="urn:microsoft.com/office/officeart/2005/8/layout/vList2"/>
    <dgm:cxn modelId="{4BA8D846-F776-4298-B7FC-1D7B7836B2C3}" type="presOf" srcId="{1389BF43-B2A4-47CE-8DBA-DBE692CD66BC}" destId="{43416239-E5EE-4AAA-B6F6-0A74ED8ACD71}" srcOrd="0" destOrd="0" presId="urn:microsoft.com/office/officeart/2005/8/layout/vList2"/>
    <dgm:cxn modelId="{FA68E067-7E0B-47E7-923A-6A592612B104}" srcId="{1389BF43-B2A4-47CE-8DBA-DBE692CD66BC}" destId="{66CFE992-F2AE-47FD-ABA6-902BF1592FA3}" srcOrd="2" destOrd="0" parTransId="{1CAF009D-3C92-4DA8-B523-D9E89A8CA952}" sibTransId="{665D8836-95FE-429F-B9C7-E0FF674E6B4F}"/>
    <dgm:cxn modelId="{D98A5A4D-D575-444C-9B40-E992A87A1440}" srcId="{1389BF43-B2A4-47CE-8DBA-DBE692CD66BC}" destId="{4226E83A-81BB-4858-B397-40F5B3CB8CF9}" srcOrd="0" destOrd="0" parTransId="{196D9BF3-F7DD-4D92-8152-5F04AD542C3B}" sibTransId="{E95B414E-86BC-4A0C-B716-7046A418243E}"/>
    <dgm:cxn modelId="{7D17FD77-8EAF-481F-B0F0-00E8110931D3}" srcId="{3C1A27EE-6A2E-405C-8030-A3030A7C07F7}" destId="{65C50997-C163-4360-B4CF-6001D9D6F310}" srcOrd="0" destOrd="0" parTransId="{257E5E68-3512-4EA2-94F1-504DD41BD742}" sibTransId="{E4BC047F-32E6-4C36-87BE-FB3D31734212}"/>
    <dgm:cxn modelId="{4C84287A-E507-4D44-8EE2-7EE8906DE499}" type="presOf" srcId="{1ED8E2A5-735F-4EE1-858D-9B14B0726FDD}" destId="{12C3D5CA-7B5D-4855-B554-1D6FD56F4252}" srcOrd="0" destOrd="0" presId="urn:microsoft.com/office/officeart/2005/8/layout/vList2"/>
    <dgm:cxn modelId="{DB4841A8-D451-4BAF-967D-CAF1896B1E12}" srcId="{66CFE992-F2AE-47FD-ABA6-902BF1592FA3}" destId="{68BFFEEE-53D0-48A7-BD2E-F105F421B9A1}" srcOrd="0" destOrd="0" parTransId="{DF69B339-BF7B-4650-B40D-CDF0BD38EA3E}" sibTransId="{97A83B84-D433-424C-877A-CC2FF111E24B}"/>
    <dgm:cxn modelId="{F36C0BC5-07F1-4EA9-8C98-83C499F493F3}" type="presOf" srcId="{66CFE992-F2AE-47FD-ABA6-902BF1592FA3}" destId="{01DB9B6A-0BF1-4F5B-9DA6-8973E1E83B7C}" srcOrd="0" destOrd="0" presId="urn:microsoft.com/office/officeart/2005/8/layout/vList2"/>
    <dgm:cxn modelId="{EC0856E8-C616-4386-B3DF-2F2CC10E6996}" type="presOf" srcId="{3C1A27EE-6A2E-405C-8030-A3030A7C07F7}" destId="{DAE08FBF-3133-4453-8BE4-D91396D4AC46}" srcOrd="0" destOrd="0" presId="urn:microsoft.com/office/officeart/2005/8/layout/vList2"/>
    <dgm:cxn modelId="{B2ABE3EC-7EE3-4585-B7C2-3D6351C23370}" type="presOf" srcId="{65C50997-C163-4360-B4CF-6001D9D6F310}" destId="{FC0CFC6D-8839-47CE-AA9E-AA0DF8BA4435}" srcOrd="0" destOrd="0" presId="urn:microsoft.com/office/officeart/2005/8/layout/vList2"/>
    <dgm:cxn modelId="{AAEF5BFB-4603-46B9-A08C-D3BAD6ACBF59}" srcId="{4226E83A-81BB-4858-B397-40F5B3CB8CF9}" destId="{1ED8E2A5-735F-4EE1-858D-9B14B0726FDD}" srcOrd="0" destOrd="0" parTransId="{AD947A15-312E-4D47-93AD-A76AF8CB5EE3}" sibTransId="{47FA37E9-F976-4CBE-A987-A9E7B09FB886}"/>
    <dgm:cxn modelId="{876B4AE1-9A59-4608-8340-77F2178A3F72}" type="presParOf" srcId="{43416239-E5EE-4AAA-B6F6-0A74ED8ACD71}" destId="{B6035EC4-F0B4-474D-A851-2EED80D566E9}" srcOrd="0" destOrd="0" presId="urn:microsoft.com/office/officeart/2005/8/layout/vList2"/>
    <dgm:cxn modelId="{9BFFB8E1-9B5E-4007-A08A-CD75AED95698}" type="presParOf" srcId="{43416239-E5EE-4AAA-B6F6-0A74ED8ACD71}" destId="{12C3D5CA-7B5D-4855-B554-1D6FD56F4252}" srcOrd="1" destOrd="0" presId="urn:microsoft.com/office/officeart/2005/8/layout/vList2"/>
    <dgm:cxn modelId="{CB108EBA-F610-4954-A04B-827031EC0A9B}" type="presParOf" srcId="{43416239-E5EE-4AAA-B6F6-0A74ED8ACD71}" destId="{DAE08FBF-3133-4453-8BE4-D91396D4AC46}" srcOrd="2" destOrd="0" presId="urn:microsoft.com/office/officeart/2005/8/layout/vList2"/>
    <dgm:cxn modelId="{B1D088F8-CE09-4935-9AEC-B351DEF1242D}" type="presParOf" srcId="{43416239-E5EE-4AAA-B6F6-0A74ED8ACD71}" destId="{FC0CFC6D-8839-47CE-AA9E-AA0DF8BA4435}" srcOrd="3" destOrd="0" presId="urn:microsoft.com/office/officeart/2005/8/layout/vList2"/>
    <dgm:cxn modelId="{AEE68D6E-CD0C-46C9-9CF8-018D42F0E203}" type="presParOf" srcId="{43416239-E5EE-4AAA-B6F6-0A74ED8ACD71}" destId="{01DB9B6A-0BF1-4F5B-9DA6-8973E1E83B7C}" srcOrd="4" destOrd="0" presId="urn:microsoft.com/office/officeart/2005/8/layout/vList2"/>
    <dgm:cxn modelId="{8B013839-F9AF-4CC8-8AAE-C4F20006C2BB}" type="presParOf" srcId="{43416239-E5EE-4AAA-B6F6-0A74ED8ACD71}" destId="{70798BD3-6CAE-4DEF-9F81-0589F97BF3EE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09BFB7-8A0D-4FBF-B34D-BFF70EB66AD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0D279AF2-2DE7-45AB-98B9-3D1E9D88E5C1}">
      <dgm:prSet phldrT="[Tekstas]"/>
      <dgm:spPr/>
      <dgm:t>
        <a:bodyPr/>
        <a:lstStyle/>
        <a:p>
          <a:r>
            <a:rPr lang="lt-LT" dirty="0"/>
            <a:t>I ETAPAS</a:t>
          </a:r>
        </a:p>
      </dgm:t>
    </dgm:pt>
    <dgm:pt modelId="{518A130B-0B8F-4FBB-A9ED-D712F8DEA42E}" type="parTrans" cxnId="{5CA16CB0-074C-41F2-9FC0-417E8BD3533F}">
      <dgm:prSet/>
      <dgm:spPr/>
      <dgm:t>
        <a:bodyPr/>
        <a:lstStyle/>
        <a:p>
          <a:endParaRPr lang="lt-LT"/>
        </a:p>
      </dgm:t>
    </dgm:pt>
    <dgm:pt modelId="{AB898021-0474-4EA1-88F5-61E15B4462DE}" type="sibTrans" cxnId="{5CA16CB0-074C-41F2-9FC0-417E8BD3533F}">
      <dgm:prSet/>
      <dgm:spPr/>
      <dgm:t>
        <a:bodyPr/>
        <a:lstStyle/>
        <a:p>
          <a:endParaRPr lang="lt-LT"/>
        </a:p>
      </dgm:t>
    </dgm:pt>
    <dgm:pt modelId="{79E3202C-705B-4934-88F3-70FEAB1E1C3B}">
      <dgm:prSet phldrT="[Tekstas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lt-LT" sz="3600" dirty="0"/>
            <a:t>Paskirstyta </a:t>
          </a:r>
          <a:r>
            <a:rPr lang="lt-LT" sz="3600" b="1" dirty="0"/>
            <a:t>81 541,2 tūkst. eurų</a:t>
          </a:r>
          <a:r>
            <a:rPr lang="lt-LT" sz="3600" dirty="0"/>
            <a:t>, iš jų – 9 707,8 tūkst. eurų Kelių direkcijai</a:t>
          </a:r>
        </a:p>
      </dgm:t>
    </dgm:pt>
    <dgm:pt modelId="{4988BE34-BCA7-495B-89E8-68462E61739F}" type="parTrans" cxnId="{39947B07-E0B4-47BF-B8BD-4045C3788A98}">
      <dgm:prSet/>
      <dgm:spPr/>
      <dgm:t>
        <a:bodyPr/>
        <a:lstStyle/>
        <a:p>
          <a:endParaRPr lang="lt-LT"/>
        </a:p>
      </dgm:t>
    </dgm:pt>
    <dgm:pt modelId="{B4011426-630C-42FA-A2C4-C9E6D90CDB21}" type="sibTrans" cxnId="{39947B07-E0B4-47BF-B8BD-4045C3788A98}">
      <dgm:prSet/>
      <dgm:spPr/>
      <dgm:t>
        <a:bodyPr/>
        <a:lstStyle/>
        <a:p>
          <a:endParaRPr lang="lt-LT"/>
        </a:p>
      </dgm:t>
    </dgm:pt>
    <dgm:pt modelId="{178F1748-9249-4A10-AF22-40129B7DACB5}">
      <dgm:prSet phldrT="[Tekstas]"/>
      <dgm:spPr/>
      <dgm:t>
        <a:bodyPr/>
        <a:lstStyle/>
        <a:p>
          <a:r>
            <a:rPr lang="lt-LT" dirty="0"/>
            <a:t>II ETAPAS</a:t>
          </a:r>
        </a:p>
      </dgm:t>
    </dgm:pt>
    <dgm:pt modelId="{F821F1E6-9DE9-461A-9528-E03F3714F081}" type="parTrans" cxnId="{AE9EA267-1025-495D-9A38-EB7DE87B9886}">
      <dgm:prSet/>
      <dgm:spPr/>
      <dgm:t>
        <a:bodyPr/>
        <a:lstStyle/>
        <a:p>
          <a:endParaRPr lang="lt-LT"/>
        </a:p>
      </dgm:t>
    </dgm:pt>
    <dgm:pt modelId="{D90CB342-2C9E-43C7-B5C9-CDD25C28AB19}" type="sibTrans" cxnId="{AE9EA267-1025-495D-9A38-EB7DE87B9886}">
      <dgm:prSet/>
      <dgm:spPr/>
      <dgm:t>
        <a:bodyPr/>
        <a:lstStyle/>
        <a:p>
          <a:endParaRPr lang="lt-LT"/>
        </a:p>
      </dgm:t>
    </dgm:pt>
    <dgm:pt modelId="{528E5573-6003-41B5-91E4-69A4CEB71597}">
      <dgm:prSet phldrT="[Tekstas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lt-LT" sz="3600" dirty="0"/>
            <a:t>Paskirstyta </a:t>
          </a:r>
          <a:r>
            <a:rPr lang="lt-LT" sz="3600" b="1" dirty="0"/>
            <a:t>47 313,2 tūkst. eurų</a:t>
          </a:r>
          <a:r>
            <a:rPr lang="lt-LT" sz="3600" dirty="0"/>
            <a:t>, iš jų 10 012,6 tūkst. eurų Kelių direkcijai (įskaitant 1 proc.)</a:t>
          </a:r>
        </a:p>
      </dgm:t>
    </dgm:pt>
    <dgm:pt modelId="{73DA9458-3B27-412F-B86C-80F563BEB8BC}" type="parTrans" cxnId="{D90CDCC3-FC84-4C8F-BCDC-BA5AC54B891C}">
      <dgm:prSet/>
      <dgm:spPr/>
      <dgm:t>
        <a:bodyPr/>
        <a:lstStyle/>
        <a:p>
          <a:endParaRPr lang="lt-LT"/>
        </a:p>
      </dgm:t>
    </dgm:pt>
    <dgm:pt modelId="{7B5473F5-4908-4C8F-8248-3365C3E533D6}" type="sibTrans" cxnId="{D90CDCC3-FC84-4C8F-BCDC-BA5AC54B891C}">
      <dgm:prSet/>
      <dgm:spPr/>
      <dgm:t>
        <a:bodyPr/>
        <a:lstStyle/>
        <a:p>
          <a:endParaRPr lang="lt-LT"/>
        </a:p>
      </dgm:t>
    </dgm:pt>
    <dgm:pt modelId="{C3229A69-4AC2-40BF-9939-AFF395D63343}">
      <dgm:prSet phldrT="[Tekstas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lt-LT" sz="3600" dirty="0"/>
            <a:t>Paskirstyta </a:t>
          </a:r>
          <a:r>
            <a:rPr lang="lt-LT" sz="3600" b="1" dirty="0"/>
            <a:t>21 145,4 tūkst. eurų</a:t>
          </a:r>
          <a:r>
            <a:rPr lang="lt-LT" sz="3600" dirty="0"/>
            <a:t>, iš jų 16 389,8 tūkst. eurų Kelių direkcijai</a:t>
          </a:r>
        </a:p>
      </dgm:t>
    </dgm:pt>
    <dgm:pt modelId="{88DC159F-B4E8-43ED-A18D-B780EA42798A}" type="parTrans" cxnId="{1FF34E56-51A2-49AA-A61A-2B77FFF8319E}">
      <dgm:prSet/>
      <dgm:spPr/>
      <dgm:t>
        <a:bodyPr/>
        <a:lstStyle/>
        <a:p>
          <a:endParaRPr lang="lt-LT"/>
        </a:p>
      </dgm:t>
    </dgm:pt>
    <dgm:pt modelId="{69BEFA0A-C1FC-4BBC-9465-13147A71F922}" type="sibTrans" cxnId="{1FF34E56-51A2-49AA-A61A-2B77FFF8319E}">
      <dgm:prSet/>
      <dgm:spPr/>
      <dgm:t>
        <a:bodyPr/>
        <a:lstStyle/>
        <a:p>
          <a:endParaRPr lang="lt-LT"/>
        </a:p>
      </dgm:t>
    </dgm:pt>
    <dgm:pt modelId="{7045B7D9-9B20-4912-8581-425F04F8E40B}">
      <dgm:prSet phldrT="[Tekstas]"/>
      <dgm:spPr/>
      <dgm:t>
        <a:bodyPr/>
        <a:lstStyle/>
        <a:p>
          <a:r>
            <a:rPr lang="lt-LT" dirty="0"/>
            <a:t>III ETAPAS</a:t>
          </a:r>
        </a:p>
      </dgm:t>
    </dgm:pt>
    <dgm:pt modelId="{938498F8-0EB4-4623-ABBA-9B2FBDFE41BC}" type="parTrans" cxnId="{877B9913-10FE-4049-B582-E4FF2272D79F}">
      <dgm:prSet/>
      <dgm:spPr/>
      <dgm:t>
        <a:bodyPr/>
        <a:lstStyle/>
        <a:p>
          <a:endParaRPr lang="lt-LT"/>
        </a:p>
      </dgm:t>
    </dgm:pt>
    <dgm:pt modelId="{CC4028C3-E11B-4CB2-803D-EE27510A397D}" type="sibTrans" cxnId="{877B9913-10FE-4049-B582-E4FF2272D79F}">
      <dgm:prSet/>
      <dgm:spPr/>
      <dgm:t>
        <a:bodyPr/>
        <a:lstStyle/>
        <a:p>
          <a:endParaRPr lang="lt-LT"/>
        </a:p>
      </dgm:t>
    </dgm:pt>
    <dgm:pt modelId="{C3902817-C6E2-4026-942A-0B34113C18F5}" type="pres">
      <dgm:prSet presAssocID="{0909BFB7-8A0D-4FBF-B34D-BFF70EB66AD7}" presName="linearFlow" presStyleCnt="0">
        <dgm:presLayoutVars>
          <dgm:dir/>
          <dgm:animLvl val="lvl"/>
          <dgm:resizeHandles val="exact"/>
        </dgm:presLayoutVars>
      </dgm:prSet>
      <dgm:spPr/>
    </dgm:pt>
    <dgm:pt modelId="{D6636544-49CF-41BE-8D1C-67402F2B015D}" type="pres">
      <dgm:prSet presAssocID="{0D279AF2-2DE7-45AB-98B9-3D1E9D88E5C1}" presName="composite" presStyleCnt="0"/>
      <dgm:spPr/>
    </dgm:pt>
    <dgm:pt modelId="{2A549B25-3B82-4760-A564-C4F930ADE87A}" type="pres">
      <dgm:prSet presAssocID="{0D279AF2-2DE7-45AB-98B9-3D1E9D88E5C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E0868480-C77D-4B48-85F8-9F1A1B4D6814}" type="pres">
      <dgm:prSet presAssocID="{0D279AF2-2DE7-45AB-98B9-3D1E9D88E5C1}" presName="descendantText" presStyleLbl="alignAcc1" presStyleIdx="0" presStyleCnt="3">
        <dgm:presLayoutVars>
          <dgm:bulletEnabled val="1"/>
        </dgm:presLayoutVars>
      </dgm:prSet>
      <dgm:spPr/>
    </dgm:pt>
    <dgm:pt modelId="{03E62C94-ABDF-413A-9639-3ED55D3E31F0}" type="pres">
      <dgm:prSet presAssocID="{AB898021-0474-4EA1-88F5-61E15B4462DE}" presName="sp" presStyleCnt="0"/>
      <dgm:spPr/>
    </dgm:pt>
    <dgm:pt modelId="{D1EEA9AC-51D5-472A-AF79-5ED9E6DD87FB}" type="pres">
      <dgm:prSet presAssocID="{178F1748-9249-4A10-AF22-40129B7DACB5}" presName="composite" presStyleCnt="0"/>
      <dgm:spPr/>
    </dgm:pt>
    <dgm:pt modelId="{196D506A-CE68-4BE1-8EE4-E0E250294BB2}" type="pres">
      <dgm:prSet presAssocID="{178F1748-9249-4A10-AF22-40129B7DACB5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251C504B-994B-406F-B2B9-D387BE5ADC8A}" type="pres">
      <dgm:prSet presAssocID="{178F1748-9249-4A10-AF22-40129B7DACB5}" presName="descendantText" presStyleLbl="alignAcc1" presStyleIdx="1" presStyleCnt="3">
        <dgm:presLayoutVars>
          <dgm:bulletEnabled val="1"/>
        </dgm:presLayoutVars>
      </dgm:prSet>
      <dgm:spPr/>
    </dgm:pt>
    <dgm:pt modelId="{CDA47C56-D1F8-489D-A4D6-CB195E7F232E}" type="pres">
      <dgm:prSet presAssocID="{D90CB342-2C9E-43C7-B5C9-CDD25C28AB19}" presName="sp" presStyleCnt="0"/>
      <dgm:spPr/>
    </dgm:pt>
    <dgm:pt modelId="{26D09779-08A2-40B3-875B-B9F39648E150}" type="pres">
      <dgm:prSet presAssocID="{7045B7D9-9B20-4912-8581-425F04F8E40B}" presName="composite" presStyleCnt="0"/>
      <dgm:spPr/>
    </dgm:pt>
    <dgm:pt modelId="{50B6333F-2F3D-4B02-9326-F50ECAEAACEC}" type="pres">
      <dgm:prSet presAssocID="{7045B7D9-9B20-4912-8581-425F04F8E40B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F8658D18-0358-4C0C-8DE6-1CF8E160F130}" type="pres">
      <dgm:prSet presAssocID="{7045B7D9-9B20-4912-8581-425F04F8E40B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39947B07-E0B4-47BF-B8BD-4045C3788A98}" srcId="{0D279AF2-2DE7-45AB-98B9-3D1E9D88E5C1}" destId="{79E3202C-705B-4934-88F3-70FEAB1E1C3B}" srcOrd="0" destOrd="0" parTransId="{4988BE34-BCA7-495B-89E8-68462E61739F}" sibTransId="{B4011426-630C-42FA-A2C4-C9E6D90CDB21}"/>
    <dgm:cxn modelId="{877B9913-10FE-4049-B582-E4FF2272D79F}" srcId="{0909BFB7-8A0D-4FBF-B34D-BFF70EB66AD7}" destId="{7045B7D9-9B20-4912-8581-425F04F8E40B}" srcOrd="2" destOrd="0" parTransId="{938498F8-0EB4-4623-ABBA-9B2FBDFE41BC}" sibTransId="{CC4028C3-E11B-4CB2-803D-EE27510A397D}"/>
    <dgm:cxn modelId="{B702BE5B-6B70-45A3-A2F9-3E7AEEA15E69}" type="presOf" srcId="{C3229A69-4AC2-40BF-9939-AFF395D63343}" destId="{F8658D18-0358-4C0C-8DE6-1CF8E160F130}" srcOrd="0" destOrd="0" presId="urn:microsoft.com/office/officeart/2005/8/layout/chevron2"/>
    <dgm:cxn modelId="{AE9EA267-1025-495D-9A38-EB7DE87B9886}" srcId="{0909BFB7-8A0D-4FBF-B34D-BFF70EB66AD7}" destId="{178F1748-9249-4A10-AF22-40129B7DACB5}" srcOrd="1" destOrd="0" parTransId="{F821F1E6-9DE9-461A-9528-E03F3714F081}" sibTransId="{D90CB342-2C9E-43C7-B5C9-CDD25C28AB19}"/>
    <dgm:cxn modelId="{D5910848-3D21-4143-958E-1277273498D0}" type="presOf" srcId="{528E5573-6003-41B5-91E4-69A4CEB71597}" destId="{251C504B-994B-406F-B2B9-D387BE5ADC8A}" srcOrd="0" destOrd="0" presId="urn:microsoft.com/office/officeart/2005/8/layout/chevron2"/>
    <dgm:cxn modelId="{D657D34B-1545-47F1-AA17-288298B80D7B}" type="presOf" srcId="{0D279AF2-2DE7-45AB-98B9-3D1E9D88E5C1}" destId="{2A549B25-3B82-4760-A564-C4F930ADE87A}" srcOrd="0" destOrd="0" presId="urn:microsoft.com/office/officeart/2005/8/layout/chevron2"/>
    <dgm:cxn modelId="{1FF34E56-51A2-49AA-A61A-2B77FFF8319E}" srcId="{7045B7D9-9B20-4912-8581-425F04F8E40B}" destId="{C3229A69-4AC2-40BF-9939-AFF395D63343}" srcOrd="0" destOrd="0" parTransId="{88DC159F-B4E8-43ED-A18D-B780EA42798A}" sibTransId="{69BEFA0A-C1FC-4BBC-9465-13147A71F922}"/>
    <dgm:cxn modelId="{BF497891-4580-4CA5-B928-F3EC1A75B64A}" type="presOf" srcId="{7045B7D9-9B20-4912-8581-425F04F8E40B}" destId="{50B6333F-2F3D-4B02-9326-F50ECAEAACEC}" srcOrd="0" destOrd="0" presId="urn:microsoft.com/office/officeart/2005/8/layout/chevron2"/>
    <dgm:cxn modelId="{5CA16CB0-074C-41F2-9FC0-417E8BD3533F}" srcId="{0909BFB7-8A0D-4FBF-B34D-BFF70EB66AD7}" destId="{0D279AF2-2DE7-45AB-98B9-3D1E9D88E5C1}" srcOrd="0" destOrd="0" parTransId="{518A130B-0B8F-4FBB-A9ED-D712F8DEA42E}" sibTransId="{AB898021-0474-4EA1-88F5-61E15B4462DE}"/>
    <dgm:cxn modelId="{E5E29FB3-2B9C-4E81-8AB9-F4DFDBE2E47E}" type="presOf" srcId="{79E3202C-705B-4934-88F3-70FEAB1E1C3B}" destId="{E0868480-C77D-4B48-85F8-9F1A1B4D6814}" srcOrd="0" destOrd="0" presId="urn:microsoft.com/office/officeart/2005/8/layout/chevron2"/>
    <dgm:cxn modelId="{64F827B8-F21C-4733-8D96-8A111C6B1AC0}" type="presOf" srcId="{0909BFB7-8A0D-4FBF-B34D-BFF70EB66AD7}" destId="{C3902817-C6E2-4026-942A-0B34113C18F5}" srcOrd="0" destOrd="0" presId="urn:microsoft.com/office/officeart/2005/8/layout/chevron2"/>
    <dgm:cxn modelId="{D90CDCC3-FC84-4C8F-BCDC-BA5AC54B891C}" srcId="{178F1748-9249-4A10-AF22-40129B7DACB5}" destId="{528E5573-6003-41B5-91E4-69A4CEB71597}" srcOrd="0" destOrd="0" parTransId="{73DA9458-3B27-412F-B86C-80F563BEB8BC}" sibTransId="{7B5473F5-4908-4C8F-8248-3365C3E533D6}"/>
    <dgm:cxn modelId="{00C9E3D4-261A-4F47-8988-F85E2A8B6323}" type="presOf" srcId="{178F1748-9249-4A10-AF22-40129B7DACB5}" destId="{196D506A-CE68-4BE1-8EE4-E0E250294BB2}" srcOrd="0" destOrd="0" presId="urn:microsoft.com/office/officeart/2005/8/layout/chevron2"/>
    <dgm:cxn modelId="{950EF1D3-CC9A-4F10-932D-3CED967AADC5}" type="presParOf" srcId="{C3902817-C6E2-4026-942A-0B34113C18F5}" destId="{D6636544-49CF-41BE-8D1C-67402F2B015D}" srcOrd="0" destOrd="0" presId="urn:microsoft.com/office/officeart/2005/8/layout/chevron2"/>
    <dgm:cxn modelId="{86791DE5-69F2-4752-B718-1A8D3C3EAD66}" type="presParOf" srcId="{D6636544-49CF-41BE-8D1C-67402F2B015D}" destId="{2A549B25-3B82-4760-A564-C4F930ADE87A}" srcOrd="0" destOrd="0" presId="urn:microsoft.com/office/officeart/2005/8/layout/chevron2"/>
    <dgm:cxn modelId="{B97ABD5E-661D-4D55-B909-D3ED9C3C246C}" type="presParOf" srcId="{D6636544-49CF-41BE-8D1C-67402F2B015D}" destId="{E0868480-C77D-4B48-85F8-9F1A1B4D6814}" srcOrd="1" destOrd="0" presId="urn:microsoft.com/office/officeart/2005/8/layout/chevron2"/>
    <dgm:cxn modelId="{CA310FBD-E40C-4417-B987-6F490ED36704}" type="presParOf" srcId="{C3902817-C6E2-4026-942A-0B34113C18F5}" destId="{03E62C94-ABDF-413A-9639-3ED55D3E31F0}" srcOrd="1" destOrd="0" presId="urn:microsoft.com/office/officeart/2005/8/layout/chevron2"/>
    <dgm:cxn modelId="{0363C0C0-DC6B-49C7-A813-1AC6CE7D27BD}" type="presParOf" srcId="{C3902817-C6E2-4026-942A-0B34113C18F5}" destId="{D1EEA9AC-51D5-472A-AF79-5ED9E6DD87FB}" srcOrd="2" destOrd="0" presId="urn:microsoft.com/office/officeart/2005/8/layout/chevron2"/>
    <dgm:cxn modelId="{26E80245-A02A-471C-B03B-DC6FEC690963}" type="presParOf" srcId="{D1EEA9AC-51D5-472A-AF79-5ED9E6DD87FB}" destId="{196D506A-CE68-4BE1-8EE4-E0E250294BB2}" srcOrd="0" destOrd="0" presId="urn:microsoft.com/office/officeart/2005/8/layout/chevron2"/>
    <dgm:cxn modelId="{6C4BF0C5-AEB8-4804-8F83-C761093AC851}" type="presParOf" srcId="{D1EEA9AC-51D5-472A-AF79-5ED9E6DD87FB}" destId="{251C504B-994B-406F-B2B9-D387BE5ADC8A}" srcOrd="1" destOrd="0" presId="urn:microsoft.com/office/officeart/2005/8/layout/chevron2"/>
    <dgm:cxn modelId="{70E8CED5-FC10-4F36-8388-C6D18417066E}" type="presParOf" srcId="{C3902817-C6E2-4026-942A-0B34113C18F5}" destId="{CDA47C56-D1F8-489D-A4D6-CB195E7F232E}" srcOrd="3" destOrd="0" presId="urn:microsoft.com/office/officeart/2005/8/layout/chevron2"/>
    <dgm:cxn modelId="{C4D71900-2F92-49E4-9384-184FDF2C6CB8}" type="presParOf" srcId="{C3902817-C6E2-4026-942A-0B34113C18F5}" destId="{26D09779-08A2-40B3-875B-B9F39648E150}" srcOrd="4" destOrd="0" presId="urn:microsoft.com/office/officeart/2005/8/layout/chevron2"/>
    <dgm:cxn modelId="{A47D8968-1BEC-4E3E-9565-02D74BFE25D0}" type="presParOf" srcId="{26D09779-08A2-40B3-875B-B9F39648E150}" destId="{50B6333F-2F3D-4B02-9326-F50ECAEAACEC}" srcOrd="0" destOrd="0" presId="urn:microsoft.com/office/officeart/2005/8/layout/chevron2"/>
    <dgm:cxn modelId="{BEB7FB03-D884-45B1-BDFF-7DD2F88AD301}" type="presParOf" srcId="{26D09779-08A2-40B3-875B-B9F39648E150}" destId="{F8658D18-0358-4C0C-8DE6-1CF8E160F13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D6DC56E-2E20-461E-A0A6-F7CEA9041978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777235E8-055F-43B3-B360-7F587991B824}">
      <dgm:prSet phldrT="[Tekstas]"/>
      <dgm:spPr/>
      <dgm:t>
        <a:bodyPr/>
        <a:lstStyle/>
        <a:p>
          <a:r>
            <a:rPr lang="lt-LT" b="1" u="sng" dirty="0"/>
            <a:t>484</a:t>
          </a:r>
          <a:r>
            <a:rPr lang="lt-LT" dirty="0"/>
            <a:t> savivaldybių kelių objektai</a:t>
          </a:r>
        </a:p>
      </dgm:t>
    </dgm:pt>
    <dgm:pt modelId="{30FC8E4A-3F2A-49A0-BD04-5FDA95D4040D}" type="parTrans" cxnId="{0A4D1F41-7E03-4B0D-AC71-2B810655593E}">
      <dgm:prSet/>
      <dgm:spPr/>
      <dgm:t>
        <a:bodyPr/>
        <a:lstStyle/>
        <a:p>
          <a:endParaRPr lang="lt-LT"/>
        </a:p>
      </dgm:t>
    </dgm:pt>
    <dgm:pt modelId="{90269FCA-F461-4846-B3E5-8879294CD851}" type="sibTrans" cxnId="{0A4D1F41-7E03-4B0D-AC71-2B810655593E}">
      <dgm:prSet/>
      <dgm:spPr/>
      <dgm:t>
        <a:bodyPr/>
        <a:lstStyle/>
        <a:p>
          <a:endParaRPr lang="lt-LT"/>
        </a:p>
      </dgm:t>
    </dgm:pt>
    <dgm:pt modelId="{36DDFC05-95D9-4309-A1CB-BB2320753FB8}">
      <dgm:prSet phldrT="[Tekstas]"/>
      <dgm:spPr/>
      <dgm:t>
        <a:bodyPr/>
        <a:lstStyle/>
        <a:p>
          <a:r>
            <a:rPr lang="lt-LT" b="1" u="sng" dirty="0"/>
            <a:t>172</a:t>
          </a:r>
          <a:r>
            <a:rPr lang="lt-LT" dirty="0"/>
            <a:t> finansavimo sutartys su Kelių direkcija</a:t>
          </a:r>
        </a:p>
      </dgm:t>
    </dgm:pt>
    <dgm:pt modelId="{6F650AAF-DF85-4796-8F07-53DB1E5DAAC5}" type="parTrans" cxnId="{1A8F8CB8-C1AE-42D0-875B-C9E93B77B507}">
      <dgm:prSet/>
      <dgm:spPr/>
      <dgm:t>
        <a:bodyPr/>
        <a:lstStyle/>
        <a:p>
          <a:endParaRPr lang="lt-LT"/>
        </a:p>
      </dgm:t>
    </dgm:pt>
    <dgm:pt modelId="{9B7DC76B-519B-4D83-9AEC-D7F288246679}" type="sibTrans" cxnId="{1A8F8CB8-C1AE-42D0-875B-C9E93B77B507}">
      <dgm:prSet/>
      <dgm:spPr/>
      <dgm:t>
        <a:bodyPr/>
        <a:lstStyle/>
        <a:p>
          <a:endParaRPr lang="lt-LT"/>
        </a:p>
      </dgm:t>
    </dgm:pt>
    <dgm:pt modelId="{2F728E24-3CA7-43FC-93AB-18C99C5E20C3}" type="pres">
      <dgm:prSet presAssocID="{AD6DC56E-2E20-461E-A0A6-F7CEA9041978}" presName="compositeShape" presStyleCnt="0">
        <dgm:presLayoutVars>
          <dgm:chMax val="2"/>
          <dgm:dir/>
          <dgm:resizeHandles val="exact"/>
        </dgm:presLayoutVars>
      </dgm:prSet>
      <dgm:spPr/>
    </dgm:pt>
    <dgm:pt modelId="{F075A9F2-F237-47F4-A054-79E3E2323E6E}" type="pres">
      <dgm:prSet presAssocID="{AD6DC56E-2E20-461E-A0A6-F7CEA9041978}" presName="ribbon" presStyleLbl="node1" presStyleIdx="0" presStyleCnt="1" custLinFactNeighborY="437"/>
      <dgm:spPr/>
    </dgm:pt>
    <dgm:pt modelId="{810DDF24-2848-4405-92C8-7EEEB1E968D3}" type="pres">
      <dgm:prSet presAssocID="{AD6DC56E-2E20-461E-A0A6-F7CEA9041978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978F18C9-5BB5-49E8-9B91-8EF9B04ED4F6}" type="pres">
      <dgm:prSet presAssocID="{AD6DC56E-2E20-461E-A0A6-F7CEA9041978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A050337-D449-426F-89F8-B0DE0CCC1EEC}" type="presOf" srcId="{777235E8-055F-43B3-B360-7F587991B824}" destId="{810DDF24-2848-4405-92C8-7EEEB1E968D3}" srcOrd="0" destOrd="0" presId="urn:microsoft.com/office/officeart/2005/8/layout/arrow6"/>
    <dgm:cxn modelId="{0A4D1F41-7E03-4B0D-AC71-2B810655593E}" srcId="{AD6DC56E-2E20-461E-A0A6-F7CEA9041978}" destId="{777235E8-055F-43B3-B360-7F587991B824}" srcOrd="0" destOrd="0" parTransId="{30FC8E4A-3F2A-49A0-BD04-5FDA95D4040D}" sibTransId="{90269FCA-F461-4846-B3E5-8879294CD851}"/>
    <dgm:cxn modelId="{2948356F-7CF8-47F5-8882-20824ED1F8CC}" type="presOf" srcId="{36DDFC05-95D9-4309-A1CB-BB2320753FB8}" destId="{978F18C9-5BB5-49E8-9B91-8EF9B04ED4F6}" srcOrd="0" destOrd="0" presId="urn:microsoft.com/office/officeart/2005/8/layout/arrow6"/>
    <dgm:cxn modelId="{1A8F8CB8-C1AE-42D0-875B-C9E93B77B507}" srcId="{AD6DC56E-2E20-461E-A0A6-F7CEA9041978}" destId="{36DDFC05-95D9-4309-A1CB-BB2320753FB8}" srcOrd="1" destOrd="0" parTransId="{6F650AAF-DF85-4796-8F07-53DB1E5DAAC5}" sibTransId="{9B7DC76B-519B-4D83-9AEC-D7F288246679}"/>
    <dgm:cxn modelId="{D73004EB-6AF8-4DEF-A90D-3114B688F143}" type="presOf" srcId="{AD6DC56E-2E20-461E-A0A6-F7CEA9041978}" destId="{2F728E24-3CA7-43FC-93AB-18C99C5E20C3}" srcOrd="0" destOrd="0" presId="urn:microsoft.com/office/officeart/2005/8/layout/arrow6"/>
    <dgm:cxn modelId="{2FFA1125-1314-4FDE-8A62-55C8A356A6E8}" type="presParOf" srcId="{2F728E24-3CA7-43FC-93AB-18C99C5E20C3}" destId="{F075A9F2-F237-47F4-A054-79E3E2323E6E}" srcOrd="0" destOrd="0" presId="urn:microsoft.com/office/officeart/2005/8/layout/arrow6"/>
    <dgm:cxn modelId="{B0BF2CDE-B7B8-4B94-A59D-AAF8B5CE6C32}" type="presParOf" srcId="{2F728E24-3CA7-43FC-93AB-18C99C5E20C3}" destId="{810DDF24-2848-4405-92C8-7EEEB1E968D3}" srcOrd="1" destOrd="0" presId="urn:microsoft.com/office/officeart/2005/8/layout/arrow6"/>
    <dgm:cxn modelId="{C443F823-2F67-4A40-AFF6-2DB46F95B6C8}" type="presParOf" srcId="{2F728E24-3CA7-43FC-93AB-18C99C5E20C3}" destId="{978F18C9-5BB5-49E8-9B91-8EF9B04ED4F6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F04DAE8-039C-4265-9652-3F3DABF2C0B7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lt-LT"/>
        </a:p>
      </dgm:t>
    </dgm:pt>
    <dgm:pt modelId="{784D3B2B-2C62-42F4-B557-85414906E634}">
      <dgm:prSet phldrT="[Tekstas]" custT="1"/>
      <dgm:spPr/>
      <dgm:t>
        <a:bodyPr/>
        <a:lstStyle/>
        <a:p>
          <a:r>
            <a:rPr lang="lt-L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finansavimo sutarčių dėl Plano lėšų panaudojimo pagrindu nurodoma savivaldybės patvirtinta Kelių priežiūros ir plėtros programos lėšų naudojimo tvarka;</a:t>
          </a:r>
          <a:endParaRPr lang="lt-LT" sz="2000" dirty="0"/>
        </a:p>
      </dgm:t>
    </dgm:pt>
    <dgm:pt modelId="{B234C57E-F7D9-4397-B502-30CBB176F943}" type="parTrans" cxnId="{9F81414A-2F32-4D23-8D30-BBE31C44CB54}">
      <dgm:prSet/>
      <dgm:spPr/>
      <dgm:t>
        <a:bodyPr/>
        <a:lstStyle/>
        <a:p>
          <a:endParaRPr lang="lt-LT"/>
        </a:p>
      </dgm:t>
    </dgm:pt>
    <dgm:pt modelId="{8879D7D3-94F1-4608-8D0F-DA35AAEE4636}" type="sibTrans" cxnId="{9F81414A-2F32-4D23-8D30-BBE31C44CB54}">
      <dgm:prSet/>
      <dgm:spPr/>
      <dgm:t>
        <a:bodyPr/>
        <a:lstStyle/>
        <a:p>
          <a:endParaRPr lang="lt-LT"/>
        </a:p>
      </dgm:t>
    </dgm:pt>
    <dgm:pt modelId="{30FD986E-E0C7-4C87-BCE9-8EA2CD8BE751}">
      <dgm:prSet phldrT="[Tekstas]" custT="1"/>
      <dgm:spPr/>
      <dgm:t>
        <a:bodyPr/>
        <a:lstStyle/>
        <a:p>
          <a:r>
            <a:rPr lang="lt-L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finansavimo sutartyse klaidingai nurodomi punktai iš susisiekimo ministro įsakymais patvirtintų paskirstymo sąrašų;</a:t>
          </a:r>
          <a:endParaRPr lang="lt-LT" sz="2000" dirty="0"/>
        </a:p>
      </dgm:t>
    </dgm:pt>
    <dgm:pt modelId="{B74E4626-E029-4F7D-BB50-94BF9B9A909B}" type="parTrans" cxnId="{8C014BCC-0FB9-4841-B2D3-CEBC3CC972DF}">
      <dgm:prSet/>
      <dgm:spPr/>
      <dgm:t>
        <a:bodyPr/>
        <a:lstStyle/>
        <a:p>
          <a:endParaRPr lang="lt-LT"/>
        </a:p>
      </dgm:t>
    </dgm:pt>
    <dgm:pt modelId="{18AEB0F7-1D94-421E-98E0-EBA994E3D8CE}" type="sibTrans" cxnId="{8C014BCC-0FB9-4841-B2D3-CEBC3CC972DF}">
      <dgm:prSet/>
      <dgm:spPr/>
      <dgm:t>
        <a:bodyPr/>
        <a:lstStyle/>
        <a:p>
          <a:endParaRPr lang="lt-LT"/>
        </a:p>
      </dgm:t>
    </dgm:pt>
    <dgm:pt modelId="{138F2DCE-D13A-4BBA-B494-CE8C88F14017}">
      <dgm:prSet phldrT="[Tekstas]" custT="1"/>
      <dgm:spPr/>
      <dgm:t>
        <a:bodyPr/>
        <a:lstStyle/>
        <a:p>
          <a:r>
            <a:rPr lang="lt-L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finansavimo sutartyse klaidingai nurodomi objektai – finansavimo sutarties pagrindas vienas įsakymas, objektai iš kito įsakymo;</a:t>
          </a:r>
          <a:endParaRPr lang="lt-LT" sz="2000" dirty="0"/>
        </a:p>
      </dgm:t>
    </dgm:pt>
    <dgm:pt modelId="{C0B5BFB2-3823-4CEB-93CE-563CD2D55A47}" type="parTrans" cxnId="{9072C89B-C5A0-443D-90D7-769F124B408A}">
      <dgm:prSet/>
      <dgm:spPr/>
      <dgm:t>
        <a:bodyPr/>
        <a:lstStyle/>
        <a:p>
          <a:endParaRPr lang="lt-LT"/>
        </a:p>
      </dgm:t>
    </dgm:pt>
    <dgm:pt modelId="{430AA6DA-0288-4C88-B463-390CB64954E4}" type="sibTrans" cxnId="{9072C89B-C5A0-443D-90D7-769F124B408A}">
      <dgm:prSet/>
      <dgm:spPr/>
      <dgm:t>
        <a:bodyPr/>
        <a:lstStyle/>
        <a:p>
          <a:endParaRPr lang="lt-LT"/>
        </a:p>
      </dgm:t>
    </dgm:pt>
    <dgm:pt modelId="{284A87B4-1E97-447B-AEC6-FF12C93A6E82}">
      <dgm:prSet phldrT="[Tekstas]" custT="1"/>
      <dgm:spPr/>
      <dgm:t>
        <a:bodyPr/>
        <a:lstStyle/>
        <a:p>
          <a:r>
            <a:rPr lang="lt-L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aritmetinės klaidos apskaičiuojant pagal vieną finansavimo sutartį finansuojamų objektų bendrą sumą;</a:t>
          </a:r>
          <a:endParaRPr lang="lt-LT" sz="2000" dirty="0"/>
        </a:p>
      </dgm:t>
    </dgm:pt>
    <dgm:pt modelId="{A611A666-8C7E-468E-A9B9-EE9FCDC34DFC}" type="parTrans" cxnId="{9FEEB00B-BCD2-4BA0-AD2A-BECD46348916}">
      <dgm:prSet/>
      <dgm:spPr/>
      <dgm:t>
        <a:bodyPr/>
        <a:lstStyle/>
        <a:p>
          <a:endParaRPr lang="lt-LT"/>
        </a:p>
      </dgm:t>
    </dgm:pt>
    <dgm:pt modelId="{76FE180D-564A-4D5C-9C43-41059FA20A43}" type="sibTrans" cxnId="{9FEEB00B-BCD2-4BA0-AD2A-BECD46348916}">
      <dgm:prSet/>
      <dgm:spPr/>
      <dgm:t>
        <a:bodyPr/>
        <a:lstStyle/>
        <a:p>
          <a:endParaRPr lang="lt-LT"/>
        </a:p>
      </dgm:t>
    </dgm:pt>
    <dgm:pt modelId="{27AE5795-0C7F-48DD-B19E-269B7847ADD4}">
      <dgm:prSet phldrT="[Tekstas]" custT="1"/>
      <dgm:spPr/>
      <dgm:t>
        <a:bodyPr/>
        <a:lstStyle/>
        <a:p>
          <a:r>
            <a:rPr lang="lt-L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į finansavimo sutartį įrašomi objektai, dėl kurių įgyvendinimo rangos sutartys dar nepasirašytos.</a:t>
          </a:r>
          <a:endParaRPr lang="lt-LT" sz="2000" dirty="0"/>
        </a:p>
      </dgm:t>
    </dgm:pt>
    <dgm:pt modelId="{263B160D-AFB4-4F58-AE63-444B15546808}" type="parTrans" cxnId="{818C10B7-2663-426D-AD5E-712254AD8236}">
      <dgm:prSet/>
      <dgm:spPr/>
      <dgm:t>
        <a:bodyPr/>
        <a:lstStyle/>
        <a:p>
          <a:endParaRPr lang="lt-LT"/>
        </a:p>
      </dgm:t>
    </dgm:pt>
    <dgm:pt modelId="{DB5175D0-F58F-4A79-9D21-1F55B1B4AC30}" type="sibTrans" cxnId="{818C10B7-2663-426D-AD5E-712254AD8236}">
      <dgm:prSet/>
      <dgm:spPr/>
      <dgm:t>
        <a:bodyPr/>
        <a:lstStyle/>
        <a:p>
          <a:endParaRPr lang="lt-LT"/>
        </a:p>
      </dgm:t>
    </dgm:pt>
    <dgm:pt modelId="{DF5BCAA4-864B-46A6-9235-7930C2CD5CC0}" type="pres">
      <dgm:prSet presAssocID="{0F04DAE8-039C-4265-9652-3F3DABF2C0B7}" presName="Name0" presStyleCnt="0">
        <dgm:presLayoutVars>
          <dgm:chMax val="7"/>
          <dgm:chPref val="7"/>
          <dgm:dir/>
        </dgm:presLayoutVars>
      </dgm:prSet>
      <dgm:spPr/>
    </dgm:pt>
    <dgm:pt modelId="{6C498AD0-38FE-4710-8026-37464DBCF40A}" type="pres">
      <dgm:prSet presAssocID="{0F04DAE8-039C-4265-9652-3F3DABF2C0B7}" presName="Name1" presStyleCnt="0"/>
      <dgm:spPr/>
    </dgm:pt>
    <dgm:pt modelId="{CAD11430-F67C-487C-97E7-9E4C1E7CF777}" type="pres">
      <dgm:prSet presAssocID="{0F04DAE8-039C-4265-9652-3F3DABF2C0B7}" presName="cycle" presStyleCnt="0"/>
      <dgm:spPr/>
    </dgm:pt>
    <dgm:pt modelId="{D783D359-4996-4EAA-A97D-9286767D82A5}" type="pres">
      <dgm:prSet presAssocID="{0F04DAE8-039C-4265-9652-3F3DABF2C0B7}" presName="srcNode" presStyleLbl="node1" presStyleIdx="0" presStyleCnt="5"/>
      <dgm:spPr/>
    </dgm:pt>
    <dgm:pt modelId="{158FB228-0DDE-442B-B312-2C8CD26A6C75}" type="pres">
      <dgm:prSet presAssocID="{0F04DAE8-039C-4265-9652-3F3DABF2C0B7}" presName="conn" presStyleLbl="parChTrans1D2" presStyleIdx="0" presStyleCnt="1"/>
      <dgm:spPr/>
    </dgm:pt>
    <dgm:pt modelId="{F2D79643-A7F7-438B-B4D3-48275B8228F7}" type="pres">
      <dgm:prSet presAssocID="{0F04DAE8-039C-4265-9652-3F3DABF2C0B7}" presName="extraNode" presStyleLbl="node1" presStyleIdx="0" presStyleCnt="5"/>
      <dgm:spPr/>
    </dgm:pt>
    <dgm:pt modelId="{16E21E87-94A4-474A-BC81-22CC6251F28D}" type="pres">
      <dgm:prSet presAssocID="{0F04DAE8-039C-4265-9652-3F3DABF2C0B7}" presName="dstNode" presStyleLbl="node1" presStyleIdx="0" presStyleCnt="5"/>
      <dgm:spPr/>
    </dgm:pt>
    <dgm:pt modelId="{4AB1CE55-59EF-4AB9-8182-8FF406ADD517}" type="pres">
      <dgm:prSet presAssocID="{784D3B2B-2C62-42F4-B557-85414906E634}" presName="text_1" presStyleLbl="node1" presStyleIdx="0" presStyleCnt="5">
        <dgm:presLayoutVars>
          <dgm:bulletEnabled val="1"/>
        </dgm:presLayoutVars>
      </dgm:prSet>
      <dgm:spPr/>
    </dgm:pt>
    <dgm:pt modelId="{6865E527-6D1C-438B-A39E-E93398D9C586}" type="pres">
      <dgm:prSet presAssocID="{784D3B2B-2C62-42F4-B557-85414906E634}" presName="accent_1" presStyleCnt="0"/>
      <dgm:spPr/>
    </dgm:pt>
    <dgm:pt modelId="{5AB97B67-F0C9-41CB-BE9C-66D8A8E12737}" type="pres">
      <dgm:prSet presAssocID="{784D3B2B-2C62-42F4-B557-85414906E634}" presName="accentRepeatNode" presStyleLbl="solidFgAcc1" presStyleIdx="0" presStyleCnt="5"/>
      <dgm:spPr/>
    </dgm:pt>
    <dgm:pt modelId="{C105052A-A6D9-4CCD-9F00-4A03D3E6899C}" type="pres">
      <dgm:prSet presAssocID="{30FD986E-E0C7-4C87-BCE9-8EA2CD8BE751}" presName="text_2" presStyleLbl="node1" presStyleIdx="1" presStyleCnt="5">
        <dgm:presLayoutVars>
          <dgm:bulletEnabled val="1"/>
        </dgm:presLayoutVars>
      </dgm:prSet>
      <dgm:spPr/>
    </dgm:pt>
    <dgm:pt modelId="{2B39B0E1-4D24-4D0E-9E23-FA6C9207E632}" type="pres">
      <dgm:prSet presAssocID="{30FD986E-E0C7-4C87-BCE9-8EA2CD8BE751}" presName="accent_2" presStyleCnt="0"/>
      <dgm:spPr/>
    </dgm:pt>
    <dgm:pt modelId="{A928C01D-943E-473A-B638-24D79AB7D146}" type="pres">
      <dgm:prSet presAssocID="{30FD986E-E0C7-4C87-BCE9-8EA2CD8BE751}" presName="accentRepeatNode" presStyleLbl="solidFgAcc1" presStyleIdx="1" presStyleCnt="5"/>
      <dgm:spPr/>
    </dgm:pt>
    <dgm:pt modelId="{4F0D9504-7AD1-442C-84AF-F1A4ED194335}" type="pres">
      <dgm:prSet presAssocID="{138F2DCE-D13A-4BBA-B494-CE8C88F14017}" presName="text_3" presStyleLbl="node1" presStyleIdx="2" presStyleCnt="5">
        <dgm:presLayoutVars>
          <dgm:bulletEnabled val="1"/>
        </dgm:presLayoutVars>
      </dgm:prSet>
      <dgm:spPr/>
    </dgm:pt>
    <dgm:pt modelId="{A94B05FF-0E49-46B3-B1F2-DF1D77B52744}" type="pres">
      <dgm:prSet presAssocID="{138F2DCE-D13A-4BBA-B494-CE8C88F14017}" presName="accent_3" presStyleCnt="0"/>
      <dgm:spPr/>
    </dgm:pt>
    <dgm:pt modelId="{A35D53ED-8AAA-4736-96C9-7B66D9B20BD4}" type="pres">
      <dgm:prSet presAssocID="{138F2DCE-D13A-4BBA-B494-CE8C88F14017}" presName="accentRepeatNode" presStyleLbl="solidFgAcc1" presStyleIdx="2" presStyleCnt="5"/>
      <dgm:spPr/>
    </dgm:pt>
    <dgm:pt modelId="{90E2626C-505B-4A03-8605-C37666FF1483}" type="pres">
      <dgm:prSet presAssocID="{284A87B4-1E97-447B-AEC6-FF12C93A6E82}" presName="text_4" presStyleLbl="node1" presStyleIdx="3" presStyleCnt="5">
        <dgm:presLayoutVars>
          <dgm:bulletEnabled val="1"/>
        </dgm:presLayoutVars>
      </dgm:prSet>
      <dgm:spPr/>
    </dgm:pt>
    <dgm:pt modelId="{4B904193-9D1E-431C-BC1E-CF9B3DDBB95F}" type="pres">
      <dgm:prSet presAssocID="{284A87B4-1E97-447B-AEC6-FF12C93A6E82}" presName="accent_4" presStyleCnt="0"/>
      <dgm:spPr/>
    </dgm:pt>
    <dgm:pt modelId="{1CA952A7-0F6E-4A8D-89B8-93F46CC3EB20}" type="pres">
      <dgm:prSet presAssocID="{284A87B4-1E97-447B-AEC6-FF12C93A6E82}" presName="accentRepeatNode" presStyleLbl="solidFgAcc1" presStyleIdx="3" presStyleCnt="5"/>
      <dgm:spPr/>
    </dgm:pt>
    <dgm:pt modelId="{A8475952-FAEC-4C28-88DB-5E8D2E70C763}" type="pres">
      <dgm:prSet presAssocID="{27AE5795-0C7F-48DD-B19E-269B7847ADD4}" presName="text_5" presStyleLbl="node1" presStyleIdx="4" presStyleCnt="5">
        <dgm:presLayoutVars>
          <dgm:bulletEnabled val="1"/>
        </dgm:presLayoutVars>
      </dgm:prSet>
      <dgm:spPr/>
    </dgm:pt>
    <dgm:pt modelId="{2D6A42E9-55EE-4B21-9665-61FB43BA686E}" type="pres">
      <dgm:prSet presAssocID="{27AE5795-0C7F-48DD-B19E-269B7847ADD4}" presName="accent_5" presStyleCnt="0"/>
      <dgm:spPr/>
    </dgm:pt>
    <dgm:pt modelId="{2715484E-41E2-4F4F-96C1-45E6B0EBBD96}" type="pres">
      <dgm:prSet presAssocID="{27AE5795-0C7F-48DD-B19E-269B7847ADD4}" presName="accentRepeatNode" presStyleLbl="solidFgAcc1" presStyleIdx="4" presStyleCnt="5"/>
      <dgm:spPr/>
    </dgm:pt>
  </dgm:ptLst>
  <dgm:cxnLst>
    <dgm:cxn modelId="{EAD17201-BB8A-40DC-813C-36460DB33DC7}" type="presOf" srcId="{8879D7D3-94F1-4608-8D0F-DA35AAEE4636}" destId="{158FB228-0DDE-442B-B312-2C8CD26A6C75}" srcOrd="0" destOrd="0" presId="urn:microsoft.com/office/officeart/2008/layout/VerticalCurvedList"/>
    <dgm:cxn modelId="{9FEEB00B-BCD2-4BA0-AD2A-BECD46348916}" srcId="{0F04DAE8-039C-4265-9652-3F3DABF2C0B7}" destId="{284A87B4-1E97-447B-AEC6-FF12C93A6E82}" srcOrd="3" destOrd="0" parTransId="{A611A666-8C7E-468E-A9B9-EE9FCDC34DFC}" sibTransId="{76FE180D-564A-4D5C-9C43-41059FA20A43}"/>
    <dgm:cxn modelId="{B0317F1F-C8A2-42ED-AD57-3909DBF39BB4}" type="presOf" srcId="{784D3B2B-2C62-42F4-B557-85414906E634}" destId="{4AB1CE55-59EF-4AB9-8182-8FF406ADD517}" srcOrd="0" destOrd="0" presId="urn:microsoft.com/office/officeart/2008/layout/VerticalCurvedList"/>
    <dgm:cxn modelId="{45E99328-DAA3-4B93-AF61-4F6EEC8B476B}" type="presOf" srcId="{284A87B4-1E97-447B-AEC6-FF12C93A6E82}" destId="{90E2626C-505B-4A03-8605-C37666FF1483}" srcOrd="0" destOrd="0" presId="urn:microsoft.com/office/officeart/2008/layout/VerticalCurvedList"/>
    <dgm:cxn modelId="{9F81414A-2F32-4D23-8D30-BBE31C44CB54}" srcId="{0F04DAE8-039C-4265-9652-3F3DABF2C0B7}" destId="{784D3B2B-2C62-42F4-B557-85414906E634}" srcOrd="0" destOrd="0" parTransId="{B234C57E-F7D9-4397-B502-30CBB176F943}" sibTransId="{8879D7D3-94F1-4608-8D0F-DA35AAEE4636}"/>
    <dgm:cxn modelId="{D66DE176-EFFF-4AFE-8496-3FBB7C715BBF}" type="presOf" srcId="{0F04DAE8-039C-4265-9652-3F3DABF2C0B7}" destId="{DF5BCAA4-864B-46A6-9235-7930C2CD5CC0}" srcOrd="0" destOrd="0" presId="urn:microsoft.com/office/officeart/2008/layout/VerticalCurvedList"/>
    <dgm:cxn modelId="{DEF40285-0348-48E9-9104-52B9A82BE675}" type="presOf" srcId="{30FD986E-E0C7-4C87-BCE9-8EA2CD8BE751}" destId="{C105052A-A6D9-4CCD-9F00-4A03D3E6899C}" srcOrd="0" destOrd="0" presId="urn:microsoft.com/office/officeart/2008/layout/VerticalCurvedList"/>
    <dgm:cxn modelId="{9072C89B-C5A0-443D-90D7-769F124B408A}" srcId="{0F04DAE8-039C-4265-9652-3F3DABF2C0B7}" destId="{138F2DCE-D13A-4BBA-B494-CE8C88F14017}" srcOrd="2" destOrd="0" parTransId="{C0B5BFB2-3823-4CEB-93CE-563CD2D55A47}" sibTransId="{430AA6DA-0288-4C88-B463-390CB64954E4}"/>
    <dgm:cxn modelId="{818C10B7-2663-426D-AD5E-712254AD8236}" srcId="{0F04DAE8-039C-4265-9652-3F3DABF2C0B7}" destId="{27AE5795-0C7F-48DD-B19E-269B7847ADD4}" srcOrd="4" destOrd="0" parTransId="{263B160D-AFB4-4F58-AE63-444B15546808}" sibTransId="{DB5175D0-F58F-4A79-9D21-1F55B1B4AC30}"/>
    <dgm:cxn modelId="{8C014BCC-0FB9-4841-B2D3-CEBC3CC972DF}" srcId="{0F04DAE8-039C-4265-9652-3F3DABF2C0B7}" destId="{30FD986E-E0C7-4C87-BCE9-8EA2CD8BE751}" srcOrd="1" destOrd="0" parTransId="{B74E4626-E029-4F7D-BB50-94BF9B9A909B}" sibTransId="{18AEB0F7-1D94-421E-98E0-EBA994E3D8CE}"/>
    <dgm:cxn modelId="{0A6CA5DB-0FCD-4B68-B937-C47E25DE51DD}" type="presOf" srcId="{27AE5795-0C7F-48DD-B19E-269B7847ADD4}" destId="{A8475952-FAEC-4C28-88DB-5E8D2E70C763}" srcOrd="0" destOrd="0" presId="urn:microsoft.com/office/officeart/2008/layout/VerticalCurvedList"/>
    <dgm:cxn modelId="{D06AA6DB-6202-4386-B7FB-34356A2CC38B}" type="presOf" srcId="{138F2DCE-D13A-4BBA-B494-CE8C88F14017}" destId="{4F0D9504-7AD1-442C-84AF-F1A4ED194335}" srcOrd="0" destOrd="0" presId="urn:microsoft.com/office/officeart/2008/layout/VerticalCurvedList"/>
    <dgm:cxn modelId="{2D715CF1-20EC-42D1-A868-2914F0FF6178}" type="presParOf" srcId="{DF5BCAA4-864B-46A6-9235-7930C2CD5CC0}" destId="{6C498AD0-38FE-4710-8026-37464DBCF40A}" srcOrd="0" destOrd="0" presId="urn:microsoft.com/office/officeart/2008/layout/VerticalCurvedList"/>
    <dgm:cxn modelId="{F7BAC9C9-BF04-424E-A113-94E8CCE99E5C}" type="presParOf" srcId="{6C498AD0-38FE-4710-8026-37464DBCF40A}" destId="{CAD11430-F67C-487C-97E7-9E4C1E7CF777}" srcOrd="0" destOrd="0" presId="urn:microsoft.com/office/officeart/2008/layout/VerticalCurvedList"/>
    <dgm:cxn modelId="{125CB554-9D74-4731-A9E4-FB85395A9B38}" type="presParOf" srcId="{CAD11430-F67C-487C-97E7-9E4C1E7CF777}" destId="{D783D359-4996-4EAA-A97D-9286767D82A5}" srcOrd="0" destOrd="0" presId="urn:microsoft.com/office/officeart/2008/layout/VerticalCurvedList"/>
    <dgm:cxn modelId="{1412090C-E19D-4174-BFE8-624562F30FB7}" type="presParOf" srcId="{CAD11430-F67C-487C-97E7-9E4C1E7CF777}" destId="{158FB228-0DDE-442B-B312-2C8CD26A6C75}" srcOrd="1" destOrd="0" presId="urn:microsoft.com/office/officeart/2008/layout/VerticalCurvedList"/>
    <dgm:cxn modelId="{BBEF8735-F153-44DE-8D33-47D15E4AF97E}" type="presParOf" srcId="{CAD11430-F67C-487C-97E7-9E4C1E7CF777}" destId="{F2D79643-A7F7-438B-B4D3-48275B8228F7}" srcOrd="2" destOrd="0" presId="urn:microsoft.com/office/officeart/2008/layout/VerticalCurvedList"/>
    <dgm:cxn modelId="{03240E5C-D149-45A1-BD7B-8F88A1E02A13}" type="presParOf" srcId="{CAD11430-F67C-487C-97E7-9E4C1E7CF777}" destId="{16E21E87-94A4-474A-BC81-22CC6251F28D}" srcOrd="3" destOrd="0" presId="urn:microsoft.com/office/officeart/2008/layout/VerticalCurvedList"/>
    <dgm:cxn modelId="{8BA10592-6FAD-4678-BAA8-AB37771D6C0B}" type="presParOf" srcId="{6C498AD0-38FE-4710-8026-37464DBCF40A}" destId="{4AB1CE55-59EF-4AB9-8182-8FF406ADD517}" srcOrd="1" destOrd="0" presId="urn:microsoft.com/office/officeart/2008/layout/VerticalCurvedList"/>
    <dgm:cxn modelId="{B7D617DC-0745-4D1C-A3F6-4DCCDFFBD330}" type="presParOf" srcId="{6C498AD0-38FE-4710-8026-37464DBCF40A}" destId="{6865E527-6D1C-438B-A39E-E93398D9C586}" srcOrd="2" destOrd="0" presId="urn:microsoft.com/office/officeart/2008/layout/VerticalCurvedList"/>
    <dgm:cxn modelId="{09A74242-DDB8-436C-8674-E8501F7D97AC}" type="presParOf" srcId="{6865E527-6D1C-438B-A39E-E93398D9C586}" destId="{5AB97B67-F0C9-41CB-BE9C-66D8A8E12737}" srcOrd="0" destOrd="0" presId="urn:microsoft.com/office/officeart/2008/layout/VerticalCurvedList"/>
    <dgm:cxn modelId="{D878069A-38A9-425E-B9A8-A08958810538}" type="presParOf" srcId="{6C498AD0-38FE-4710-8026-37464DBCF40A}" destId="{C105052A-A6D9-4CCD-9F00-4A03D3E6899C}" srcOrd="3" destOrd="0" presId="urn:microsoft.com/office/officeart/2008/layout/VerticalCurvedList"/>
    <dgm:cxn modelId="{7E58D01E-4701-4526-9CF4-9A6A99FD1CCE}" type="presParOf" srcId="{6C498AD0-38FE-4710-8026-37464DBCF40A}" destId="{2B39B0E1-4D24-4D0E-9E23-FA6C9207E632}" srcOrd="4" destOrd="0" presId="urn:microsoft.com/office/officeart/2008/layout/VerticalCurvedList"/>
    <dgm:cxn modelId="{A91C9813-241E-4411-8668-970D4E1A5C61}" type="presParOf" srcId="{2B39B0E1-4D24-4D0E-9E23-FA6C9207E632}" destId="{A928C01D-943E-473A-B638-24D79AB7D146}" srcOrd="0" destOrd="0" presId="urn:microsoft.com/office/officeart/2008/layout/VerticalCurvedList"/>
    <dgm:cxn modelId="{C0F00370-034F-48A4-9845-90FD85B80B0B}" type="presParOf" srcId="{6C498AD0-38FE-4710-8026-37464DBCF40A}" destId="{4F0D9504-7AD1-442C-84AF-F1A4ED194335}" srcOrd="5" destOrd="0" presId="urn:microsoft.com/office/officeart/2008/layout/VerticalCurvedList"/>
    <dgm:cxn modelId="{99FC1E1D-4F0C-4EC0-97FB-121E20037C8B}" type="presParOf" srcId="{6C498AD0-38FE-4710-8026-37464DBCF40A}" destId="{A94B05FF-0E49-46B3-B1F2-DF1D77B52744}" srcOrd="6" destOrd="0" presId="urn:microsoft.com/office/officeart/2008/layout/VerticalCurvedList"/>
    <dgm:cxn modelId="{1CAF8B64-F055-4E77-8BB1-AB46DE2EC237}" type="presParOf" srcId="{A94B05FF-0E49-46B3-B1F2-DF1D77B52744}" destId="{A35D53ED-8AAA-4736-96C9-7B66D9B20BD4}" srcOrd="0" destOrd="0" presId="urn:microsoft.com/office/officeart/2008/layout/VerticalCurvedList"/>
    <dgm:cxn modelId="{101CC505-2BDC-4804-AB51-B3F57A17B954}" type="presParOf" srcId="{6C498AD0-38FE-4710-8026-37464DBCF40A}" destId="{90E2626C-505B-4A03-8605-C37666FF1483}" srcOrd="7" destOrd="0" presId="urn:microsoft.com/office/officeart/2008/layout/VerticalCurvedList"/>
    <dgm:cxn modelId="{FE3A32C6-7F14-41C8-A9EC-834251C29BDD}" type="presParOf" srcId="{6C498AD0-38FE-4710-8026-37464DBCF40A}" destId="{4B904193-9D1E-431C-BC1E-CF9B3DDBB95F}" srcOrd="8" destOrd="0" presId="urn:microsoft.com/office/officeart/2008/layout/VerticalCurvedList"/>
    <dgm:cxn modelId="{97FEFD60-09CC-4985-AD34-23AAB062A842}" type="presParOf" srcId="{4B904193-9D1E-431C-BC1E-CF9B3DDBB95F}" destId="{1CA952A7-0F6E-4A8D-89B8-93F46CC3EB20}" srcOrd="0" destOrd="0" presId="urn:microsoft.com/office/officeart/2008/layout/VerticalCurvedList"/>
    <dgm:cxn modelId="{BB20C048-4232-47D3-8DF3-D86843818865}" type="presParOf" srcId="{6C498AD0-38FE-4710-8026-37464DBCF40A}" destId="{A8475952-FAEC-4C28-88DB-5E8D2E70C763}" srcOrd="9" destOrd="0" presId="urn:microsoft.com/office/officeart/2008/layout/VerticalCurvedList"/>
    <dgm:cxn modelId="{7E4FF302-CBA8-497B-9E06-AE29DBC216FD}" type="presParOf" srcId="{6C498AD0-38FE-4710-8026-37464DBCF40A}" destId="{2D6A42E9-55EE-4B21-9665-61FB43BA686E}" srcOrd="10" destOrd="0" presId="urn:microsoft.com/office/officeart/2008/layout/VerticalCurvedList"/>
    <dgm:cxn modelId="{FBD7E449-D586-4C91-8242-6C3010D30C68}" type="presParOf" srcId="{2D6A42E9-55EE-4B21-9665-61FB43BA686E}" destId="{2715484E-41E2-4F4F-96C1-45E6B0EBBD9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DD2443F-D1C9-45DE-A7C8-9349C2186827}" type="doc">
      <dgm:prSet loTypeId="urn:microsoft.com/office/officeart/2005/8/layout/vList6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9AC91F43-C3C3-41E5-A7F4-ECABF76F31FA}">
      <dgm:prSet phldrT="[Tekstas]"/>
      <dgm:spPr/>
      <dgm:t>
        <a:bodyPr/>
        <a:lstStyle/>
        <a:p>
          <a:r>
            <a:rPr lang="lt-LT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Savivaldybės, kurios pateikė </a:t>
          </a:r>
          <a:r>
            <a:rPr lang="lt-LT" u="sng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tinkamai parengtus dokumentus </a:t>
          </a:r>
          <a:r>
            <a:rPr lang="lt-LT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ir jau </a:t>
          </a:r>
          <a:r>
            <a:rPr lang="lt-LT" u="sng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pasirašė finansavimo sutartis</a:t>
          </a:r>
          <a:r>
            <a:rPr lang="lt-LT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 dėl </a:t>
          </a:r>
          <a:r>
            <a:rPr lang="lt-LT" u="sng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visų</a:t>
          </a:r>
          <a:r>
            <a:rPr lang="lt-LT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 skirtų Plano lėšų panaudojimo:</a:t>
          </a:r>
          <a:endParaRPr lang="lt-LT" dirty="0">
            <a:latin typeface="+mn-lt"/>
          </a:endParaRPr>
        </a:p>
      </dgm:t>
    </dgm:pt>
    <dgm:pt modelId="{A5FF63DD-C95D-46CD-BF8E-02EB5E0A49F1}" type="parTrans" cxnId="{E0A9F9B3-09B4-4B13-BD76-1CEAB7B65C3A}">
      <dgm:prSet/>
      <dgm:spPr/>
      <dgm:t>
        <a:bodyPr/>
        <a:lstStyle/>
        <a:p>
          <a:endParaRPr lang="lt-LT"/>
        </a:p>
      </dgm:t>
    </dgm:pt>
    <dgm:pt modelId="{0D6C98E9-C676-4773-AEC1-6E3B7561F0AD}" type="sibTrans" cxnId="{E0A9F9B3-09B4-4B13-BD76-1CEAB7B65C3A}">
      <dgm:prSet/>
      <dgm:spPr/>
      <dgm:t>
        <a:bodyPr/>
        <a:lstStyle/>
        <a:p>
          <a:endParaRPr lang="lt-LT"/>
        </a:p>
      </dgm:t>
    </dgm:pt>
    <dgm:pt modelId="{8EDF9105-0881-4BC0-886D-D22AF439D7E5}">
      <dgm:prSet phldrT="[Tekstas]"/>
      <dgm:spPr/>
      <dgm:t>
        <a:bodyPr/>
        <a:lstStyle/>
        <a:p>
          <a:r>
            <a:rPr lang="lt-LT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Druskininkų;</a:t>
          </a:r>
          <a:endParaRPr lang="lt-LT" dirty="0">
            <a:latin typeface="+mj-lt"/>
          </a:endParaRPr>
        </a:p>
      </dgm:t>
    </dgm:pt>
    <dgm:pt modelId="{9D87E197-A187-473A-9FE2-11B98D8D2A40}" type="parTrans" cxnId="{AEB9791C-37C3-4D11-B546-320944ABCE87}">
      <dgm:prSet/>
      <dgm:spPr/>
      <dgm:t>
        <a:bodyPr/>
        <a:lstStyle/>
        <a:p>
          <a:endParaRPr lang="lt-LT"/>
        </a:p>
      </dgm:t>
    </dgm:pt>
    <dgm:pt modelId="{5CE18494-10B4-4156-857F-4F4BE7CCDBAA}" type="sibTrans" cxnId="{AEB9791C-37C3-4D11-B546-320944ABCE87}">
      <dgm:prSet/>
      <dgm:spPr/>
      <dgm:t>
        <a:bodyPr/>
        <a:lstStyle/>
        <a:p>
          <a:endParaRPr lang="lt-LT"/>
        </a:p>
      </dgm:t>
    </dgm:pt>
    <dgm:pt modelId="{BB3EE232-CE95-418A-899D-DCC19EB3CB60}">
      <dgm:prSet phldrT="[Tekstas]"/>
      <dgm:spPr/>
      <dgm:t>
        <a:bodyPr/>
        <a:lstStyle/>
        <a:p>
          <a:r>
            <a:rPr lang="lt-LT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Birštono;</a:t>
          </a:r>
          <a:endParaRPr lang="lt-LT" dirty="0">
            <a:latin typeface="+mj-lt"/>
          </a:endParaRPr>
        </a:p>
      </dgm:t>
    </dgm:pt>
    <dgm:pt modelId="{968A3544-84E0-456C-8CBD-C39DEFD9549A}" type="parTrans" cxnId="{95BE304A-5C41-4F8F-91E6-CAB61510694A}">
      <dgm:prSet/>
      <dgm:spPr/>
      <dgm:t>
        <a:bodyPr/>
        <a:lstStyle/>
        <a:p>
          <a:endParaRPr lang="lt-LT"/>
        </a:p>
      </dgm:t>
    </dgm:pt>
    <dgm:pt modelId="{09D6B761-41DF-4077-A673-DC98FE7790B8}" type="sibTrans" cxnId="{95BE304A-5C41-4F8F-91E6-CAB61510694A}">
      <dgm:prSet/>
      <dgm:spPr/>
      <dgm:t>
        <a:bodyPr/>
        <a:lstStyle/>
        <a:p>
          <a:endParaRPr lang="lt-LT"/>
        </a:p>
      </dgm:t>
    </dgm:pt>
    <dgm:pt modelId="{46C2A181-621E-4545-9638-8EBA963E4055}">
      <dgm:prSet phldrT="[Tekstas]"/>
      <dgm:spPr/>
      <dgm:t>
        <a:bodyPr/>
        <a:lstStyle/>
        <a:p>
          <a:r>
            <a:rPr lang="lt-LT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Kaišiadorių rajono;</a:t>
          </a:r>
          <a:endParaRPr lang="lt-LT" dirty="0">
            <a:latin typeface="+mj-lt"/>
          </a:endParaRPr>
        </a:p>
      </dgm:t>
    </dgm:pt>
    <dgm:pt modelId="{C2561706-DE31-4023-A735-11DF3D4EF728}" type="parTrans" cxnId="{1A8DE295-DE9C-4348-BA3F-26E8B2C12502}">
      <dgm:prSet/>
      <dgm:spPr/>
      <dgm:t>
        <a:bodyPr/>
        <a:lstStyle/>
        <a:p>
          <a:endParaRPr lang="lt-LT"/>
        </a:p>
      </dgm:t>
    </dgm:pt>
    <dgm:pt modelId="{346CE566-F645-4D20-9E25-EBC8A647009D}" type="sibTrans" cxnId="{1A8DE295-DE9C-4348-BA3F-26E8B2C12502}">
      <dgm:prSet/>
      <dgm:spPr/>
      <dgm:t>
        <a:bodyPr/>
        <a:lstStyle/>
        <a:p>
          <a:endParaRPr lang="lt-LT"/>
        </a:p>
      </dgm:t>
    </dgm:pt>
    <dgm:pt modelId="{5091E06D-6AFA-4883-A484-F5B70E18D58F}">
      <dgm:prSet phldrT="[Tekstas]"/>
      <dgm:spPr/>
      <dgm:t>
        <a:bodyPr/>
        <a:lstStyle/>
        <a:p>
          <a:r>
            <a:rPr lang="lt-LT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Klaipėdos miesto;</a:t>
          </a:r>
          <a:endParaRPr lang="lt-LT" dirty="0">
            <a:latin typeface="+mj-lt"/>
          </a:endParaRPr>
        </a:p>
      </dgm:t>
    </dgm:pt>
    <dgm:pt modelId="{A289B770-81F5-4DF9-B1DA-63AB7B81395B}" type="parTrans" cxnId="{53A61C35-6045-4CE3-BAE2-2616D97BB718}">
      <dgm:prSet/>
      <dgm:spPr/>
      <dgm:t>
        <a:bodyPr/>
        <a:lstStyle/>
        <a:p>
          <a:endParaRPr lang="lt-LT"/>
        </a:p>
      </dgm:t>
    </dgm:pt>
    <dgm:pt modelId="{46404744-F6D2-4B92-A530-47A41EAE7C08}" type="sibTrans" cxnId="{53A61C35-6045-4CE3-BAE2-2616D97BB718}">
      <dgm:prSet/>
      <dgm:spPr/>
      <dgm:t>
        <a:bodyPr/>
        <a:lstStyle/>
        <a:p>
          <a:endParaRPr lang="lt-LT"/>
        </a:p>
      </dgm:t>
    </dgm:pt>
    <dgm:pt modelId="{1B96ED9B-8699-4A2B-83D6-8A725E79D676}">
      <dgm:prSet phldrT="[Tekstas]"/>
      <dgm:spPr/>
      <dgm:t>
        <a:bodyPr/>
        <a:lstStyle/>
        <a:p>
          <a:r>
            <a:rPr lang="lt-LT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Palangos miesto;</a:t>
          </a:r>
          <a:endParaRPr lang="lt-LT" dirty="0">
            <a:latin typeface="+mj-lt"/>
          </a:endParaRPr>
        </a:p>
      </dgm:t>
    </dgm:pt>
    <dgm:pt modelId="{7C26F6E7-B661-4C02-A921-D8AC08D9530D}" type="parTrans" cxnId="{95C47CC2-E8B8-4DC0-AD54-FF1A9BBFEC81}">
      <dgm:prSet/>
      <dgm:spPr/>
      <dgm:t>
        <a:bodyPr/>
        <a:lstStyle/>
        <a:p>
          <a:endParaRPr lang="lt-LT"/>
        </a:p>
      </dgm:t>
    </dgm:pt>
    <dgm:pt modelId="{454C0F65-D053-422D-8363-59C50FB3FC79}" type="sibTrans" cxnId="{95C47CC2-E8B8-4DC0-AD54-FF1A9BBFEC81}">
      <dgm:prSet/>
      <dgm:spPr/>
      <dgm:t>
        <a:bodyPr/>
        <a:lstStyle/>
        <a:p>
          <a:endParaRPr lang="lt-LT"/>
        </a:p>
      </dgm:t>
    </dgm:pt>
    <dgm:pt modelId="{3051EBC2-85CC-4E19-93AF-860541B30647}">
      <dgm:prSet/>
      <dgm:spPr/>
      <dgm:t>
        <a:bodyPr/>
        <a:lstStyle/>
        <a:p>
          <a:r>
            <a:rPr lang="lt-LT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Klaipėdos rajono;</a:t>
          </a:r>
        </a:p>
      </dgm:t>
    </dgm:pt>
    <dgm:pt modelId="{E13055BF-95D7-47B0-BC9B-BA12199DE8A4}" type="parTrans" cxnId="{839B2EA0-1A16-45BD-8B64-76B305EE78B4}">
      <dgm:prSet/>
      <dgm:spPr/>
      <dgm:t>
        <a:bodyPr/>
        <a:lstStyle/>
        <a:p>
          <a:endParaRPr lang="lt-LT"/>
        </a:p>
      </dgm:t>
    </dgm:pt>
    <dgm:pt modelId="{036A8ADF-94CD-4EA6-9139-83838579B5AE}" type="sibTrans" cxnId="{839B2EA0-1A16-45BD-8B64-76B305EE78B4}">
      <dgm:prSet/>
      <dgm:spPr/>
      <dgm:t>
        <a:bodyPr/>
        <a:lstStyle/>
        <a:p>
          <a:endParaRPr lang="lt-LT"/>
        </a:p>
      </dgm:t>
    </dgm:pt>
    <dgm:pt modelId="{38B124D4-B300-4B36-BA69-988D51BFE44B}">
      <dgm:prSet/>
      <dgm:spPr/>
      <dgm:t>
        <a:bodyPr/>
        <a:lstStyle/>
        <a:p>
          <a:r>
            <a:rPr lang="lt-LT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Kretingos rajono;</a:t>
          </a:r>
        </a:p>
      </dgm:t>
    </dgm:pt>
    <dgm:pt modelId="{4CC45119-CA8C-42CB-824E-0BFBF0E368EC}" type="parTrans" cxnId="{2C0C1A49-3F45-4532-8045-BDCD43E40FE4}">
      <dgm:prSet/>
      <dgm:spPr/>
      <dgm:t>
        <a:bodyPr/>
        <a:lstStyle/>
        <a:p>
          <a:endParaRPr lang="lt-LT"/>
        </a:p>
      </dgm:t>
    </dgm:pt>
    <dgm:pt modelId="{789B6D74-2C0C-49FB-B287-FA5B30ABFC90}" type="sibTrans" cxnId="{2C0C1A49-3F45-4532-8045-BDCD43E40FE4}">
      <dgm:prSet/>
      <dgm:spPr/>
      <dgm:t>
        <a:bodyPr/>
        <a:lstStyle/>
        <a:p>
          <a:endParaRPr lang="lt-LT"/>
        </a:p>
      </dgm:t>
    </dgm:pt>
    <dgm:pt modelId="{8947CBD9-8703-4488-9BEB-E03F21BEAC3C}">
      <dgm:prSet/>
      <dgm:spPr/>
      <dgm:t>
        <a:bodyPr/>
        <a:lstStyle/>
        <a:p>
          <a:r>
            <a:rPr lang="lt-LT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Marijampolės;</a:t>
          </a:r>
        </a:p>
      </dgm:t>
    </dgm:pt>
    <dgm:pt modelId="{C793C86A-30BD-4AF3-9405-9187CD9A4824}" type="parTrans" cxnId="{DF961B5F-9B0D-47D5-8D35-B5EAD85B79E9}">
      <dgm:prSet/>
      <dgm:spPr/>
      <dgm:t>
        <a:bodyPr/>
        <a:lstStyle/>
        <a:p>
          <a:endParaRPr lang="lt-LT"/>
        </a:p>
      </dgm:t>
    </dgm:pt>
    <dgm:pt modelId="{ECD42687-E5B6-43DF-8F9F-6E274FFD2E41}" type="sibTrans" cxnId="{DF961B5F-9B0D-47D5-8D35-B5EAD85B79E9}">
      <dgm:prSet/>
      <dgm:spPr/>
      <dgm:t>
        <a:bodyPr/>
        <a:lstStyle/>
        <a:p>
          <a:endParaRPr lang="lt-LT"/>
        </a:p>
      </dgm:t>
    </dgm:pt>
    <dgm:pt modelId="{8F5EF9F1-535C-4BB7-A988-9C1FDDFE7A21}">
      <dgm:prSet/>
      <dgm:spPr/>
      <dgm:t>
        <a:bodyPr/>
        <a:lstStyle/>
        <a:p>
          <a:r>
            <a:rPr lang="lt-LT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Šakių rajono;</a:t>
          </a:r>
        </a:p>
      </dgm:t>
    </dgm:pt>
    <dgm:pt modelId="{89F25128-1296-4128-A9A7-44BAA44C527A}" type="parTrans" cxnId="{E56D9BA6-B0D9-4B78-91C2-ADB31C22AECE}">
      <dgm:prSet/>
      <dgm:spPr/>
      <dgm:t>
        <a:bodyPr/>
        <a:lstStyle/>
        <a:p>
          <a:endParaRPr lang="lt-LT"/>
        </a:p>
      </dgm:t>
    </dgm:pt>
    <dgm:pt modelId="{387F39B6-7FFF-406C-8285-B06A40EC4E18}" type="sibTrans" cxnId="{E56D9BA6-B0D9-4B78-91C2-ADB31C22AECE}">
      <dgm:prSet/>
      <dgm:spPr/>
      <dgm:t>
        <a:bodyPr/>
        <a:lstStyle/>
        <a:p>
          <a:endParaRPr lang="lt-LT"/>
        </a:p>
      </dgm:t>
    </dgm:pt>
    <dgm:pt modelId="{CD075660-361C-4E0C-8239-400163F5E490}">
      <dgm:prSet/>
      <dgm:spPr/>
      <dgm:t>
        <a:bodyPr/>
        <a:lstStyle/>
        <a:p>
          <a:r>
            <a:rPr lang="lt-LT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Panevėžio rajono;</a:t>
          </a:r>
        </a:p>
      </dgm:t>
    </dgm:pt>
    <dgm:pt modelId="{C1448BFF-94C1-4D0C-88F0-6BD3975B2B20}" type="parTrans" cxnId="{1A5850D2-A761-4CD4-AED3-F9466E579AF6}">
      <dgm:prSet/>
      <dgm:spPr/>
      <dgm:t>
        <a:bodyPr/>
        <a:lstStyle/>
        <a:p>
          <a:endParaRPr lang="lt-LT"/>
        </a:p>
      </dgm:t>
    </dgm:pt>
    <dgm:pt modelId="{60BF7C5D-175C-4773-8211-9F6EE4ABE631}" type="sibTrans" cxnId="{1A5850D2-A761-4CD4-AED3-F9466E579AF6}">
      <dgm:prSet/>
      <dgm:spPr/>
      <dgm:t>
        <a:bodyPr/>
        <a:lstStyle/>
        <a:p>
          <a:endParaRPr lang="lt-LT"/>
        </a:p>
      </dgm:t>
    </dgm:pt>
    <dgm:pt modelId="{3122DB42-588A-47EC-8204-291264BA7B34}">
      <dgm:prSet/>
      <dgm:spPr/>
      <dgm:t>
        <a:bodyPr/>
        <a:lstStyle/>
        <a:p>
          <a:r>
            <a:rPr lang="lt-LT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Šiaulių miesto;</a:t>
          </a:r>
        </a:p>
      </dgm:t>
    </dgm:pt>
    <dgm:pt modelId="{3CA2211A-CF1B-4052-8840-73D6A8766E45}" type="parTrans" cxnId="{F0DEC90B-E693-4AA7-B540-2A3D8DF1DC03}">
      <dgm:prSet/>
      <dgm:spPr/>
      <dgm:t>
        <a:bodyPr/>
        <a:lstStyle/>
        <a:p>
          <a:endParaRPr lang="lt-LT"/>
        </a:p>
      </dgm:t>
    </dgm:pt>
    <dgm:pt modelId="{7772E6C9-92BC-4E0D-A46F-7C7EBCD027BD}" type="sibTrans" cxnId="{F0DEC90B-E693-4AA7-B540-2A3D8DF1DC03}">
      <dgm:prSet/>
      <dgm:spPr/>
      <dgm:t>
        <a:bodyPr/>
        <a:lstStyle/>
        <a:p>
          <a:endParaRPr lang="lt-LT"/>
        </a:p>
      </dgm:t>
    </dgm:pt>
    <dgm:pt modelId="{BDE985F4-04C7-4317-A2EF-1E3B2E8FA4DA}">
      <dgm:prSet/>
      <dgm:spPr/>
      <dgm:t>
        <a:bodyPr/>
        <a:lstStyle/>
        <a:p>
          <a:r>
            <a:rPr lang="lt-LT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Šiaulių rajono;</a:t>
          </a:r>
        </a:p>
      </dgm:t>
    </dgm:pt>
    <dgm:pt modelId="{15CCAF24-5238-47F8-83AB-1180026E3EF6}" type="parTrans" cxnId="{E8027CBF-4A06-4F45-8297-5BF6EDB24966}">
      <dgm:prSet/>
      <dgm:spPr/>
      <dgm:t>
        <a:bodyPr/>
        <a:lstStyle/>
        <a:p>
          <a:endParaRPr lang="lt-LT"/>
        </a:p>
      </dgm:t>
    </dgm:pt>
    <dgm:pt modelId="{CBFBF67F-6348-436C-9D97-CD375D05FF49}" type="sibTrans" cxnId="{E8027CBF-4A06-4F45-8297-5BF6EDB24966}">
      <dgm:prSet/>
      <dgm:spPr/>
      <dgm:t>
        <a:bodyPr/>
        <a:lstStyle/>
        <a:p>
          <a:endParaRPr lang="lt-LT"/>
        </a:p>
      </dgm:t>
    </dgm:pt>
    <dgm:pt modelId="{1F934078-EF89-427F-AE06-43C7EFDF43F2}">
      <dgm:prSet/>
      <dgm:spPr/>
      <dgm:t>
        <a:bodyPr/>
        <a:lstStyle/>
        <a:p>
          <a:r>
            <a:rPr lang="lt-LT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Jurbarko rajono;</a:t>
          </a:r>
        </a:p>
      </dgm:t>
    </dgm:pt>
    <dgm:pt modelId="{7A919CED-D34A-486A-B00F-12FE05080B49}" type="parTrans" cxnId="{FA53BEAE-0F08-4E23-AD6A-5FF9B720410D}">
      <dgm:prSet/>
      <dgm:spPr/>
      <dgm:t>
        <a:bodyPr/>
        <a:lstStyle/>
        <a:p>
          <a:endParaRPr lang="lt-LT"/>
        </a:p>
      </dgm:t>
    </dgm:pt>
    <dgm:pt modelId="{079917E8-02CD-48C1-AD9E-8B1233B656F5}" type="sibTrans" cxnId="{FA53BEAE-0F08-4E23-AD6A-5FF9B720410D}">
      <dgm:prSet/>
      <dgm:spPr/>
      <dgm:t>
        <a:bodyPr/>
        <a:lstStyle/>
        <a:p>
          <a:endParaRPr lang="lt-LT"/>
        </a:p>
      </dgm:t>
    </dgm:pt>
    <dgm:pt modelId="{B1516E91-75EF-4629-9B78-D3BB80FCC193}">
      <dgm:prSet/>
      <dgm:spPr/>
      <dgm:t>
        <a:bodyPr/>
        <a:lstStyle/>
        <a:p>
          <a:r>
            <a:rPr lang="lt-LT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Pagėgių;</a:t>
          </a:r>
        </a:p>
      </dgm:t>
    </dgm:pt>
    <dgm:pt modelId="{EF660214-FE1D-4FAE-8E9E-AEAB39A70B79}" type="parTrans" cxnId="{9B17CC4A-E34F-42C2-97AD-4B437BC367F6}">
      <dgm:prSet/>
      <dgm:spPr/>
      <dgm:t>
        <a:bodyPr/>
        <a:lstStyle/>
        <a:p>
          <a:endParaRPr lang="lt-LT"/>
        </a:p>
      </dgm:t>
    </dgm:pt>
    <dgm:pt modelId="{DC378F89-4871-4671-8D9C-1BEBE48A7806}" type="sibTrans" cxnId="{9B17CC4A-E34F-42C2-97AD-4B437BC367F6}">
      <dgm:prSet/>
      <dgm:spPr/>
      <dgm:t>
        <a:bodyPr/>
        <a:lstStyle/>
        <a:p>
          <a:endParaRPr lang="lt-LT"/>
        </a:p>
      </dgm:t>
    </dgm:pt>
    <dgm:pt modelId="{BC9AE23F-6FF8-4362-B207-E1FEF9B66CB3}">
      <dgm:prSet/>
      <dgm:spPr/>
      <dgm:t>
        <a:bodyPr/>
        <a:lstStyle/>
        <a:p>
          <a:r>
            <a:rPr lang="lt-LT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Tauragės rajono.</a:t>
          </a:r>
          <a:endParaRPr lang="lt-LT" dirty="0"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E10B0F54-FA1E-4F24-B5AE-30EEDE251E77}" type="parTrans" cxnId="{A59FB626-AC82-49F6-BC7C-392CDC7D5A3C}">
      <dgm:prSet/>
      <dgm:spPr/>
      <dgm:t>
        <a:bodyPr/>
        <a:lstStyle/>
        <a:p>
          <a:endParaRPr lang="lt-LT"/>
        </a:p>
      </dgm:t>
    </dgm:pt>
    <dgm:pt modelId="{FBEA37EC-718C-4CBF-87F3-1BEE44E8FA4E}" type="sibTrans" cxnId="{A59FB626-AC82-49F6-BC7C-392CDC7D5A3C}">
      <dgm:prSet/>
      <dgm:spPr/>
      <dgm:t>
        <a:bodyPr/>
        <a:lstStyle/>
        <a:p>
          <a:endParaRPr lang="lt-LT"/>
        </a:p>
      </dgm:t>
    </dgm:pt>
    <dgm:pt modelId="{2F5B250F-C579-4705-8337-07370B4E3789}" type="pres">
      <dgm:prSet presAssocID="{FDD2443F-D1C9-45DE-A7C8-9349C2186827}" presName="Name0" presStyleCnt="0">
        <dgm:presLayoutVars>
          <dgm:dir/>
          <dgm:animLvl val="lvl"/>
          <dgm:resizeHandles/>
        </dgm:presLayoutVars>
      </dgm:prSet>
      <dgm:spPr/>
    </dgm:pt>
    <dgm:pt modelId="{EDFFCC24-AB16-4E87-8EAD-3D4502CF024D}" type="pres">
      <dgm:prSet presAssocID="{9AC91F43-C3C3-41E5-A7F4-ECABF76F31FA}" presName="linNode" presStyleCnt="0"/>
      <dgm:spPr/>
    </dgm:pt>
    <dgm:pt modelId="{8FB64A19-C2E0-4A54-AD28-1B55A2F67677}" type="pres">
      <dgm:prSet presAssocID="{9AC91F43-C3C3-41E5-A7F4-ECABF76F31FA}" presName="parentShp" presStyleLbl="node1" presStyleIdx="0" presStyleCnt="1">
        <dgm:presLayoutVars>
          <dgm:bulletEnabled val="1"/>
        </dgm:presLayoutVars>
      </dgm:prSet>
      <dgm:spPr/>
    </dgm:pt>
    <dgm:pt modelId="{7C0EA8BE-BB5F-4F53-BFAC-133E35D74252}" type="pres">
      <dgm:prSet presAssocID="{9AC91F43-C3C3-41E5-A7F4-ECABF76F31FA}" presName="childShp" presStyleLbl="bgAccFollowNode1" presStyleIdx="0" presStyleCnt="1">
        <dgm:presLayoutVars>
          <dgm:bulletEnabled val="1"/>
        </dgm:presLayoutVars>
      </dgm:prSet>
      <dgm:spPr/>
    </dgm:pt>
  </dgm:ptLst>
  <dgm:cxnLst>
    <dgm:cxn modelId="{87350708-98BC-4BF7-BCA3-78741784EFE6}" type="presOf" srcId="{46C2A181-621E-4545-9638-8EBA963E4055}" destId="{7C0EA8BE-BB5F-4F53-BFAC-133E35D74252}" srcOrd="0" destOrd="2" presId="urn:microsoft.com/office/officeart/2005/8/layout/vList6"/>
    <dgm:cxn modelId="{D83B8508-78A9-4F15-A4F1-60FD474544C4}" type="presOf" srcId="{BDE985F4-04C7-4317-A2EF-1E3B2E8FA4DA}" destId="{7C0EA8BE-BB5F-4F53-BFAC-133E35D74252}" srcOrd="0" destOrd="11" presId="urn:microsoft.com/office/officeart/2005/8/layout/vList6"/>
    <dgm:cxn modelId="{F0DEC90B-E693-4AA7-B540-2A3D8DF1DC03}" srcId="{9AC91F43-C3C3-41E5-A7F4-ECABF76F31FA}" destId="{3122DB42-588A-47EC-8204-291264BA7B34}" srcOrd="10" destOrd="0" parTransId="{3CA2211A-CF1B-4052-8840-73D6A8766E45}" sibTransId="{7772E6C9-92BC-4E0D-A46F-7C7EBCD027BD}"/>
    <dgm:cxn modelId="{AEB9791C-37C3-4D11-B546-320944ABCE87}" srcId="{9AC91F43-C3C3-41E5-A7F4-ECABF76F31FA}" destId="{8EDF9105-0881-4BC0-886D-D22AF439D7E5}" srcOrd="0" destOrd="0" parTransId="{9D87E197-A187-473A-9FE2-11B98D8D2A40}" sibTransId="{5CE18494-10B4-4156-857F-4F4BE7CCDBAA}"/>
    <dgm:cxn modelId="{507F1D24-6254-4D40-A198-B105EFDB1951}" type="presOf" srcId="{BC9AE23F-6FF8-4362-B207-E1FEF9B66CB3}" destId="{7C0EA8BE-BB5F-4F53-BFAC-133E35D74252}" srcOrd="0" destOrd="14" presId="urn:microsoft.com/office/officeart/2005/8/layout/vList6"/>
    <dgm:cxn modelId="{A59FB626-AC82-49F6-BC7C-392CDC7D5A3C}" srcId="{9AC91F43-C3C3-41E5-A7F4-ECABF76F31FA}" destId="{BC9AE23F-6FF8-4362-B207-E1FEF9B66CB3}" srcOrd="14" destOrd="0" parTransId="{E10B0F54-FA1E-4F24-B5AE-30EEDE251E77}" sibTransId="{FBEA37EC-718C-4CBF-87F3-1BEE44E8FA4E}"/>
    <dgm:cxn modelId="{4EEC9F27-451E-4A92-A9A7-F24B5F959576}" type="presOf" srcId="{3122DB42-588A-47EC-8204-291264BA7B34}" destId="{7C0EA8BE-BB5F-4F53-BFAC-133E35D74252}" srcOrd="0" destOrd="10" presId="urn:microsoft.com/office/officeart/2005/8/layout/vList6"/>
    <dgm:cxn modelId="{98FF6529-2537-4D5B-AC60-A7AD8C02DE2C}" type="presOf" srcId="{38B124D4-B300-4B36-BA69-988D51BFE44B}" destId="{7C0EA8BE-BB5F-4F53-BFAC-133E35D74252}" srcOrd="0" destOrd="6" presId="urn:microsoft.com/office/officeart/2005/8/layout/vList6"/>
    <dgm:cxn modelId="{673C5C2C-866E-43AC-A3DE-90A135FBDC7B}" type="presOf" srcId="{8EDF9105-0881-4BC0-886D-D22AF439D7E5}" destId="{7C0EA8BE-BB5F-4F53-BFAC-133E35D74252}" srcOrd="0" destOrd="0" presId="urn:microsoft.com/office/officeart/2005/8/layout/vList6"/>
    <dgm:cxn modelId="{53A61C35-6045-4CE3-BAE2-2616D97BB718}" srcId="{9AC91F43-C3C3-41E5-A7F4-ECABF76F31FA}" destId="{5091E06D-6AFA-4883-A484-F5B70E18D58F}" srcOrd="3" destOrd="0" parTransId="{A289B770-81F5-4DF9-B1DA-63AB7B81395B}" sibTransId="{46404744-F6D2-4B92-A530-47A41EAE7C08}"/>
    <dgm:cxn modelId="{19BA8135-D958-4F3D-9FD7-4E1669CA087C}" type="presOf" srcId="{1B96ED9B-8699-4A2B-83D6-8A725E79D676}" destId="{7C0EA8BE-BB5F-4F53-BFAC-133E35D74252}" srcOrd="0" destOrd="4" presId="urn:microsoft.com/office/officeart/2005/8/layout/vList6"/>
    <dgm:cxn modelId="{DF961B5F-9B0D-47D5-8D35-B5EAD85B79E9}" srcId="{9AC91F43-C3C3-41E5-A7F4-ECABF76F31FA}" destId="{8947CBD9-8703-4488-9BEB-E03F21BEAC3C}" srcOrd="7" destOrd="0" parTransId="{C793C86A-30BD-4AF3-9405-9187CD9A4824}" sibTransId="{ECD42687-E5B6-43DF-8F9F-6E274FFD2E41}"/>
    <dgm:cxn modelId="{24C09361-CAFF-40AE-843F-59A33D1662C7}" type="presOf" srcId="{8947CBD9-8703-4488-9BEB-E03F21BEAC3C}" destId="{7C0EA8BE-BB5F-4F53-BFAC-133E35D74252}" srcOrd="0" destOrd="7" presId="urn:microsoft.com/office/officeart/2005/8/layout/vList6"/>
    <dgm:cxn modelId="{E2F53E43-AD80-4F62-92ED-A129293796A9}" type="presOf" srcId="{BB3EE232-CE95-418A-899D-DCC19EB3CB60}" destId="{7C0EA8BE-BB5F-4F53-BFAC-133E35D74252}" srcOrd="0" destOrd="1" presId="urn:microsoft.com/office/officeart/2005/8/layout/vList6"/>
    <dgm:cxn modelId="{2C0C1A49-3F45-4532-8045-BDCD43E40FE4}" srcId="{9AC91F43-C3C3-41E5-A7F4-ECABF76F31FA}" destId="{38B124D4-B300-4B36-BA69-988D51BFE44B}" srcOrd="6" destOrd="0" parTransId="{4CC45119-CA8C-42CB-824E-0BFBF0E368EC}" sibTransId="{789B6D74-2C0C-49FB-B287-FA5B30ABFC90}"/>
    <dgm:cxn modelId="{95BE304A-5C41-4F8F-91E6-CAB61510694A}" srcId="{9AC91F43-C3C3-41E5-A7F4-ECABF76F31FA}" destId="{BB3EE232-CE95-418A-899D-DCC19EB3CB60}" srcOrd="1" destOrd="0" parTransId="{968A3544-84E0-456C-8CBD-C39DEFD9549A}" sibTransId="{09D6B761-41DF-4077-A673-DC98FE7790B8}"/>
    <dgm:cxn modelId="{9B17CC4A-E34F-42C2-97AD-4B437BC367F6}" srcId="{9AC91F43-C3C3-41E5-A7F4-ECABF76F31FA}" destId="{B1516E91-75EF-4629-9B78-D3BB80FCC193}" srcOrd="13" destOrd="0" parTransId="{EF660214-FE1D-4FAE-8E9E-AEAB39A70B79}" sibTransId="{DC378F89-4871-4671-8D9C-1BEBE48A7806}"/>
    <dgm:cxn modelId="{4A72B74B-DA38-4785-9F01-11302BED9D85}" type="presOf" srcId="{8F5EF9F1-535C-4BB7-A988-9C1FDDFE7A21}" destId="{7C0EA8BE-BB5F-4F53-BFAC-133E35D74252}" srcOrd="0" destOrd="8" presId="urn:microsoft.com/office/officeart/2005/8/layout/vList6"/>
    <dgm:cxn modelId="{EEBD8D51-6831-41F3-9CDA-A221F255E835}" type="presOf" srcId="{B1516E91-75EF-4629-9B78-D3BB80FCC193}" destId="{7C0EA8BE-BB5F-4F53-BFAC-133E35D74252}" srcOrd="0" destOrd="13" presId="urn:microsoft.com/office/officeart/2005/8/layout/vList6"/>
    <dgm:cxn modelId="{829B3358-D875-45C4-A311-D3D0C5C52E76}" type="presOf" srcId="{9AC91F43-C3C3-41E5-A7F4-ECABF76F31FA}" destId="{8FB64A19-C2E0-4A54-AD28-1B55A2F67677}" srcOrd="0" destOrd="0" presId="urn:microsoft.com/office/officeart/2005/8/layout/vList6"/>
    <dgm:cxn modelId="{1A8DE295-DE9C-4348-BA3F-26E8B2C12502}" srcId="{9AC91F43-C3C3-41E5-A7F4-ECABF76F31FA}" destId="{46C2A181-621E-4545-9638-8EBA963E4055}" srcOrd="2" destOrd="0" parTransId="{C2561706-DE31-4023-A735-11DF3D4EF728}" sibTransId="{346CE566-F645-4D20-9E25-EBC8A647009D}"/>
    <dgm:cxn modelId="{839B2EA0-1A16-45BD-8B64-76B305EE78B4}" srcId="{9AC91F43-C3C3-41E5-A7F4-ECABF76F31FA}" destId="{3051EBC2-85CC-4E19-93AF-860541B30647}" srcOrd="5" destOrd="0" parTransId="{E13055BF-95D7-47B0-BC9B-BA12199DE8A4}" sibTransId="{036A8ADF-94CD-4EA6-9139-83838579B5AE}"/>
    <dgm:cxn modelId="{2FA92CA6-1B2F-41F9-B22B-C95391407B84}" type="presOf" srcId="{3051EBC2-85CC-4E19-93AF-860541B30647}" destId="{7C0EA8BE-BB5F-4F53-BFAC-133E35D74252}" srcOrd="0" destOrd="5" presId="urn:microsoft.com/office/officeart/2005/8/layout/vList6"/>
    <dgm:cxn modelId="{E56D9BA6-B0D9-4B78-91C2-ADB31C22AECE}" srcId="{9AC91F43-C3C3-41E5-A7F4-ECABF76F31FA}" destId="{8F5EF9F1-535C-4BB7-A988-9C1FDDFE7A21}" srcOrd="8" destOrd="0" parTransId="{89F25128-1296-4128-A9A7-44BAA44C527A}" sibTransId="{387F39B6-7FFF-406C-8285-B06A40EC4E18}"/>
    <dgm:cxn modelId="{EE9D93AA-1E11-4E10-ABAA-02743D0213A6}" type="presOf" srcId="{FDD2443F-D1C9-45DE-A7C8-9349C2186827}" destId="{2F5B250F-C579-4705-8337-07370B4E3789}" srcOrd="0" destOrd="0" presId="urn:microsoft.com/office/officeart/2005/8/layout/vList6"/>
    <dgm:cxn modelId="{CB34D5AA-7B1D-486D-9827-A00688AF2763}" type="presOf" srcId="{CD075660-361C-4E0C-8239-400163F5E490}" destId="{7C0EA8BE-BB5F-4F53-BFAC-133E35D74252}" srcOrd="0" destOrd="9" presId="urn:microsoft.com/office/officeart/2005/8/layout/vList6"/>
    <dgm:cxn modelId="{FA53BEAE-0F08-4E23-AD6A-5FF9B720410D}" srcId="{9AC91F43-C3C3-41E5-A7F4-ECABF76F31FA}" destId="{1F934078-EF89-427F-AE06-43C7EFDF43F2}" srcOrd="12" destOrd="0" parTransId="{7A919CED-D34A-486A-B00F-12FE05080B49}" sibTransId="{079917E8-02CD-48C1-AD9E-8B1233B656F5}"/>
    <dgm:cxn modelId="{E0A9F9B3-09B4-4B13-BD76-1CEAB7B65C3A}" srcId="{FDD2443F-D1C9-45DE-A7C8-9349C2186827}" destId="{9AC91F43-C3C3-41E5-A7F4-ECABF76F31FA}" srcOrd="0" destOrd="0" parTransId="{A5FF63DD-C95D-46CD-BF8E-02EB5E0A49F1}" sibTransId="{0D6C98E9-C676-4773-AEC1-6E3B7561F0AD}"/>
    <dgm:cxn modelId="{E8027CBF-4A06-4F45-8297-5BF6EDB24966}" srcId="{9AC91F43-C3C3-41E5-A7F4-ECABF76F31FA}" destId="{BDE985F4-04C7-4317-A2EF-1E3B2E8FA4DA}" srcOrd="11" destOrd="0" parTransId="{15CCAF24-5238-47F8-83AB-1180026E3EF6}" sibTransId="{CBFBF67F-6348-436C-9D97-CD375D05FF49}"/>
    <dgm:cxn modelId="{95C47CC2-E8B8-4DC0-AD54-FF1A9BBFEC81}" srcId="{9AC91F43-C3C3-41E5-A7F4-ECABF76F31FA}" destId="{1B96ED9B-8699-4A2B-83D6-8A725E79D676}" srcOrd="4" destOrd="0" parTransId="{7C26F6E7-B661-4C02-A921-D8AC08D9530D}" sibTransId="{454C0F65-D053-422D-8363-59C50FB3FC79}"/>
    <dgm:cxn modelId="{F33549CC-74EE-4776-8CF1-E53C7988FB19}" type="presOf" srcId="{1F934078-EF89-427F-AE06-43C7EFDF43F2}" destId="{7C0EA8BE-BB5F-4F53-BFAC-133E35D74252}" srcOrd="0" destOrd="12" presId="urn:microsoft.com/office/officeart/2005/8/layout/vList6"/>
    <dgm:cxn modelId="{1A5850D2-A761-4CD4-AED3-F9466E579AF6}" srcId="{9AC91F43-C3C3-41E5-A7F4-ECABF76F31FA}" destId="{CD075660-361C-4E0C-8239-400163F5E490}" srcOrd="9" destOrd="0" parTransId="{C1448BFF-94C1-4D0C-88F0-6BD3975B2B20}" sibTransId="{60BF7C5D-175C-4773-8211-9F6EE4ABE631}"/>
    <dgm:cxn modelId="{93B4F4E3-F247-4222-AE1C-89442DAEA857}" type="presOf" srcId="{5091E06D-6AFA-4883-A484-F5B70E18D58F}" destId="{7C0EA8BE-BB5F-4F53-BFAC-133E35D74252}" srcOrd="0" destOrd="3" presId="urn:microsoft.com/office/officeart/2005/8/layout/vList6"/>
    <dgm:cxn modelId="{2A734A7E-BC27-4E87-9BC4-A7CC760FB45E}" type="presParOf" srcId="{2F5B250F-C579-4705-8337-07370B4E3789}" destId="{EDFFCC24-AB16-4E87-8EAD-3D4502CF024D}" srcOrd="0" destOrd="0" presId="urn:microsoft.com/office/officeart/2005/8/layout/vList6"/>
    <dgm:cxn modelId="{0D82BF4E-04AF-4007-AD4A-922C7EE5AA1F}" type="presParOf" srcId="{EDFFCC24-AB16-4E87-8EAD-3D4502CF024D}" destId="{8FB64A19-C2E0-4A54-AD28-1B55A2F67677}" srcOrd="0" destOrd="0" presId="urn:microsoft.com/office/officeart/2005/8/layout/vList6"/>
    <dgm:cxn modelId="{49BA08BA-3B93-4F4D-9024-75F83F199722}" type="presParOf" srcId="{EDFFCC24-AB16-4E87-8EAD-3D4502CF024D}" destId="{7C0EA8BE-BB5F-4F53-BFAC-133E35D7425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F50ADCE-C15F-4EB2-9299-2B09EAED7FE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3E1543F-9768-4B90-83BD-8A194229D5EF}">
      <dgm:prSet phldrT="[Tekstas]"/>
      <dgm:spPr/>
      <dgm:t>
        <a:bodyPr/>
        <a:lstStyle/>
        <a:p>
          <a:r>
            <a:rPr lang="lt-LT" dirty="0"/>
            <a:t>Savivaldybės, kurioms reikia pasitempti:</a:t>
          </a:r>
        </a:p>
      </dgm:t>
    </dgm:pt>
    <dgm:pt modelId="{9D040B6B-A08B-4B2B-B28E-74C21A0586D4}" type="parTrans" cxnId="{7647DC28-7025-4354-8F43-BC002E20BBC6}">
      <dgm:prSet/>
      <dgm:spPr/>
      <dgm:t>
        <a:bodyPr/>
        <a:lstStyle/>
        <a:p>
          <a:endParaRPr lang="lt-LT"/>
        </a:p>
      </dgm:t>
    </dgm:pt>
    <dgm:pt modelId="{774DCAFC-D871-4769-B4C4-26C08A77C0B2}" type="sibTrans" cxnId="{7647DC28-7025-4354-8F43-BC002E20BBC6}">
      <dgm:prSet/>
      <dgm:spPr/>
      <dgm:t>
        <a:bodyPr/>
        <a:lstStyle/>
        <a:p>
          <a:endParaRPr lang="lt-LT"/>
        </a:p>
      </dgm:t>
    </dgm:pt>
    <dgm:pt modelId="{D0EFD2CB-8668-48B9-99D2-17E3B417F054}">
      <dgm:prSet custT="1"/>
      <dgm:spPr/>
      <dgm:t>
        <a:bodyPr/>
        <a:lstStyle/>
        <a:p>
          <a:r>
            <a:rPr lang="lt-LT" sz="2800" dirty="0"/>
            <a:t>Raseinių rajono;</a:t>
          </a:r>
        </a:p>
      </dgm:t>
    </dgm:pt>
    <dgm:pt modelId="{9AD3A0DD-2E04-49DD-9238-75BFB56CF0F5}" type="parTrans" cxnId="{A9EDD84D-9670-48A5-AD32-68686F536B22}">
      <dgm:prSet/>
      <dgm:spPr/>
      <dgm:t>
        <a:bodyPr/>
        <a:lstStyle/>
        <a:p>
          <a:endParaRPr lang="lt-LT"/>
        </a:p>
      </dgm:t>
    </dgm:pt>
    <dgm:pt modelId="{8797B56C-D32C-4793-A3C7-94089411C440}" type="sibTrans" cxnId="{A9EDD84D-9670-48A5-AD32-68686F536B22}">
      <dgm:prSet/>
      <dgm:spPr/>
      <dgm:t>
        <a:bodyPr/>
        <a:lstStyle/>
        <a:p>
          <a:endParaRPr lang="lt-LT"/>
        </a:p>
      </dgm:t>
    </dgm:pt>
    <dgm:pt modelId="{E1DA3C98-CB52-499E-A18F-D6B31F83D482}">
      <dgm:prSet custT="1"/>
      <dgm:spPr/>
      <dgm:t>
        <a:bodyPr/>
        <a:lstStyle/>
        <a:p>
          <a:r>
            <a:rPr lang="lt-LT" sz="2800" dirty="0"/>
            <a:t>Kazlų Rūdos;</a:t>
          </a:r>
        </a:p>
      </dgm:t>
    </dgm:pt>
    <dgm:pt modelId="{4DFC2631-676A-4248-9372-8CDF18987ABF}" type="parTrans" cxnId="{CDD67E8B-56F0-41FE-A1CA-236B19CB3D06}">
      <dgm:prSet/>
      <dgm:spPr/>
      <dgm:t>
        <a:bodyPr/>
        <a:lstStyle/>
        <a:p>
          <a:endParaRPr lang="lt-LT"/>
        </a:p>
      </dgm:t>
    </dgm:pt>
    <dgm:pt modelId="{303B7BB7-D1CD-4E3D-9A73-1FF0AA2EAF14}" type="sibTrans" cxnId="{CDD67E8B-56F0-41FE-A1CA-236B19CB3D06}">
      <dgm:prSet/>
      <dgm:spPr/>
      <dgm:t>
        <a:bodyPr/>
        <a:lstStyle/>
        <a:p>
          <a:endParaRPr lang="lt-LT"/>
        </a:p>
      </dgm:t>
    </dgm:pt>
    <dgm:pt modelId="{D9FB7D22-8E81-4CC2-BE37-0BF60636BF4B}">
      <dgm:prSet custT="1"/>
      <dgm:spPr/>
      <dgm:t>
        <a:bodyPr/>
        <a:lstStyle/>
        <a:p>
          <a:r>
            <a:rPr lang="lt-LT" sz="2800" dirty="0"/>
            <a:t>Biržų rajono;</a:t>
          </a:r>
        </a:p>
      </dgm:t>
    </dgm:pt>
    <dgm:pt modelId="{04572E28-EF71-4BFC-BD48-A9D8CFB58F92}" type="parTrans" cxnId="{3B57453F-6D74-41B7-BF4B-D12B8751DD1A}">
      <dgm:prSet/>
      <dgm:spPr/>
      <dgm:t>
        <a:bodyPr/>
        <a:lstStyle/>
        <a:p>
          <a:endParaRPr lang="lt-LT"/>
        </a:p>
      </dgm:t>
    </dgm:pt>
    <dgm:pt modelId="{F2271C92-053E-444B-B014-9D0059961EF3}" type="sibTrans" cxnId="{3B57453F-6D74-41B7-BF4B-D12B8751DD1A}">
      <dgm:prSet/>
      <dgm:spPr/>
      <dgm:t>
        <a:bodyPr/>
        <a:lstStyle/>
        <a:p>
          <a:endParaRPr lang="lt-LT"/>
        </a:p>
      </dgm:t>
    </dgm:pt>
    <dgm:pt modelId="{1A7108ED-39D1-4748-AC95-8CB982B2771B}">
      <dgm:prSet custT="1"/>
      <dgm:spPr/>
      <dgm:t>
        <a:bodyPr/>
        <a:lstStyle/>
        <a:p>
          <a:r>
            <a:rPr lang="lt-LT" sz="2800" dirty="0"/>
            <a:t>Pasvalio rajono;</a:t>
          </a:r>
        </a:p>
      </dgm:t>
    </dgm:pt>
    <dgm:pt modelId="{720A13C4-D54E-44BC-95C8-351A89E07603}" type="parTrans" cxnId="{4E864977-48E7-4D87-85EE-B5951AB24B42}">
      <dgm:prSet/>
      <dgm:spPr/>
      <dgm:t>
        <a:bodyPr/>
        <a:lstStyle/>
        <a:p>
          <a:endParaRPr lang="lt-LT"/>
        </a:p>
      </dgm:t>
    </dgm:pt>
    <dgm:pt modelId="{96C20682-96DC-4F6E-B803-0F22D1C0BE96}" type="sibTrans" cxnId="{4E864977-48E7-4D87-85EE-B5951AB24B42}">
      <dgm:prSet/>
      <dgm:spPr/>
      <dgm:t>
        <a:bodyPr/>
        <a:lstStyle/>
        <a:p>
          <a:endParaRPr lang="lt-LT"/>
        </a:p>
      </dgm:t>
    </dgm:pt>
    <dgm:pt modelId="{8AD7F237-7489-4555-8486-11027474CB55}">
      <dgm:prSet custT="1"/>
      <dgm:spPr/>
      <dgm:t>
        <a:bodyPr/>
        <a:lstStyle/>
        <a:p>
          <a:r>
            <a:rPr lang="lt-LT" sz="2800" dirty="0"/>
            <a:t>Akmenės rajono;</a:t>
          </a:r>
        </a:p>
      </dgm:t>
    </dgm:pt>
    <dgm:pt modelId="{02225418-BFEA-4523-8393-DD8F53634CBA}" type="parTrans" cxnId="{081880C3-08CE-4EC8-82F5-D3510701938D}">
      <dgm:prSet/>
      <dgm:spPr/>
      <dgm:t>
        <a:bodyPr/>
        <a:lstStyle/>
        <a:p>
          <a:endParaRPr lang="lt-LT"/>
        </a:p>
      </dgm:t>
    </dgm:pt>
    <dgm:pt modelId="{8F92E87A-1208-4E9A-B629-C92C62F84E11}" type="sibTrans" cxnId="{081880C3-08CE-4EC8-82F5-D3510701938D}">
      <dgm:prSet/>
      <dgm:spPr/>
      <dgm:t>
        <a:bodyPr/>
        <a:lstStyle/>
        <a:p>
          <a:endParaRPr lang="lt-LT"/>
        </a:p>
      </dgm:t>
    </dgm:pt>
    <dgm:pt modelId="{B84EFE5E-3370-442B-BE74-4923F1B1AAE4}">
      <dgm:prSet custT="1"/>
      <dgm:spPr/>
      <dgm:t>
        <a:bodyPr/>
        <a:lstStyle/>
        <a:p>
          <a:r>
            <a:rPr lang="lt-LT" sz="2800" dirty="0"/>
            <a:t>Visagino;</a:t>
          </a:r>
        </a:p>
      </dgm:t>
    </dgm:pt>
    <dgm:pt modelId="{BA431C23-288E-40B9-B284-A06680E3BA70}" type="parTrans" cxnId="{2B31A1F7-9BE8-4ADC-BD53-927E00E5D050}">
      <dgm:prSet/>
      <dgm:spPr/>
      <dgm:t>
        <a:bodyPr/>
        <a:lstStyle/>
        <a:p>
          <a:endParaRPr lang="lt-LT"/>
        </a:p>
      </dgm:t>
    </dgm:pt>
    <dgm:pt modelId="{5CF898CE-45C1-42E0-92C4-2C2EECCF0044}" type="sibTrans" cxnId="{2B31A1F7-9BE8-4ADC-BD53-927E00E5D050}">
      <dgm:prSet/>
      <dgm:spPr/>
      <dgm:t>
        <a:bodyPr/>
        <a:lstStyle/>
        <a:p>
          <a:endParaRPr lang="lt-LT"/>
        </a:p>
      </dgm:t>
    </dgm:pt>
    <dgm:pt modelId="{F7E26FF4-EAD9-4558-A0BD-A9FD1287D1AE}">
      <dgm:prSet custT="1"/>
      <dgm:spPr/>
      <dgm:t>
        <a:bodyPr/>
        <a:lstStyle/>
        <a:p>
          <a:r>
            <a:rPr lang="lt-LT" sz="2800" dirty="0"/>
            <a:t>Anykščių rajono</a:t>
          </a:r>
        </a:p>
      </dgm:t>
    </dgm:pt>
    <dgm:pt modelId="{54D483B1-B057-478B-9B93-3F36E5B2DE5F}" type="parTrans" cxnId="{27715294-5E2B-4CD2-8C1C-DFCAD591D32A}">
      <dgm:prSet/>
      <dgm:spPr/>
      <dgm:t>
        <a:bodyPr/>
        <a:lstStyle/>
        <a:p>
          <a:endParaRPr lang="lt-LT"/>
        </a:p>
      </dgm:t>
    </dgm:pt>
    <dgm:pt modelId="{7B386555-B7F3-435A-A166-64F330C73CD6}" type="sibTrans" cxnId="{27715294-5E2B-4CD2-8C1C-DFCAD591D32A}">
      <dgm:prSet/>
      <dgm:spPr/>
      <dgm:t>
        <a:bodyPr/>
        <a:lstStyle/>
        <a:p>
          <a:endParaRPr lang="lt-LT"/>
        </a:p>
      </dgm:t>
    </dgm:pt>
    <dgm:pt modelId="{7598CBDB-69F8-460B-83CD-D63D5C390F3C}">
      <dgm:prSet custT="1"/>
      <dgm:spPr/>
      <dgm:t>
        <a:bodyPr/>
        <a:lstStyle/>
        <a:p>
          <a:r>
            <a:rPr lang="lt-LT" sz="2800" dirty="0"/>
            <a:t>Ukmergės rajono.</a:t>
          </a:r>
        </a:p>
      </dgm:t>
    </dgm:pt>
    <dgm:pt modelId="{B3DBE9C2-8A4B-49DF-831E-ACA928F5A9ED}" type="parTrans" cxnId="{69409D05-D66A-472C-85C7-6EBB6253E8AD}">
      <dgm:prSet/>
      <dgm:spPr/>
      <dgm:t>
        <a:bodyPr/>
        <a:lstStyle/>
        <a:p>
          <a:endParaRPr lang="lt-LT"/>
        </a:p>
      </dgm:t>
    </dgm:pt>
    <dgm:pt modelId="{8C1CCE8B-8B4F-4AA5-BE0A-82FD70A70685}" type="sibTrans" cxnId="{69409D05-D66A-472C-85C7-6EBB6253E8AD}">
      <dgm:prSet/>
      <dgm:spPr/>
      <dgm:t>
        <a:bodyPr/>
        <a:lstStyle/>
        <a:p>
          <a:endParaRPr lang="lt-LT"/>
        </a:p>
      </dgm:t>
    </dgm:pt>
    <dgm:pt modelId="{B3BA8942-169A-4BA1-A429-CEFFA241408C}">
      <dgm:prSet phldrT="[Tekstas]" custT="1"/>
      <dgm:spPr/>
      <dgm:t>
        <a:bodyPr/>
        <a:lstStyle/>
        <a:p>
          <a:r>
            <a:rPr lang="lt-LT" sz="2800" dirty="0"/>
            <a:t>Prienų rajono;</a:t>
          </a:r>
        </a:p>
      </dgm:t>
    </dgm:pt>
    <dgm:pt modelId="{AFEA13E1-8422-49E2-87E7-1EF421453545}" type="parTrans" cxnId="{8F2A5562-C0D7-48EA-9CF3-DC4F3A0EBF29}">
      <dgm:prSet/>
      <dgm:spPr/>
      <dgm:t>
        <a:bodyPr/>
        <a:lstStyle/>
        <a:p>
          <a:endParaRPr lang="lt-LT"/>
        </a:p>
      </dgm:t>
    </dgm:pt>
    <dgm:pt modelId="{304C3C6C-715C-46A2-B8BB-E731E904FE2A}" type="sibTrans" cxnId="{8F2A5562-C0D7-48EA-9CF3-DC4F3A0EBF29}">
      <dgm:prSet/>
      <dgm:spPr/>
      <dgm:t>
        <a:bodyPr/>
        <a:lstStyle/>
        <a:p>
          <a:endParaRPr lang="lt-LT"/>
        </a:p>
      </dgm:t>
    </dgm:pt>
    <dgm:pt modelId="{2EE59E1D-9AB0-4AC2-AA8C-C305CC033AB7}" type="pres">
      <dgm:prSet presAssocID="{7F50ADCE-C15F-4EB2-9299-2B09EAED7FE2}" presName="linearFlow" presStyleCnt="0">
        <dgm:presLayoutVars>
          <dgm:dir/>
          <dgm:animLvl val="lvl"/>
          <dgm:resizeHandles val="exact"/>
        </dgm:presLayoutVars>
      </dgm:prSet>
      <dgm:spPr/>
    </dgm:pt>
    <dgm:pt modelId="{FAF4070A-6A5A-47AF-92D5-D11432D00858}" type="pres">
      <dgm:prSet presAssocID="{F3E1543F-9768-4B90-83BD-8A194229D5EF}" presName="composite" presStyleCnt="0"/>
      <dgm:spPr/>
    </dgm:pt>
    <dgm:pt modelId="{57D3A2BC-B85C-47E7-BDF5-92C2C4A81DD6}" type="pres">
      <dgm:prSet presAssocID="{F3E1543F-9768-4B90-83BD-8A194229D5EF}" presName="parentText" presStyleLbl="alignNode1" presStyleIdx="0" presStyleCnt="1" custScaleX="139903" custScaleY="162699">
        <dgm:presLayoutVars>
          <dgm:chMax val="1"/>
          <dgm:bulletEnabled val="1"/>
        </dgm:presLayoutVars>
      </dgm:prSet>
      <dgm:spPr/>
    </dgm:pt>
    <dgm:pt modelId="{4B309F82-B4BE-41B9-9430-13EF13935CB3}" type="pres">
      <dgm:prSet presAssocID="{F3E1543F-9768-4B90-83BD-8A194229D5EF}" presName="descendantText" presStyleLbl="alignAcc1" presStyleIdx="0" presStyleCnt="1" custScaleX="76313" custScaleY="174529" custLinFactNeighborX="-5853" custLinFactNeighborY="-10473">
        <dgm:presLayoutVars>
          <dgm:bulletEnabled val="1"/>
        </dgm:presLayoutVars>
      </dgm:prSet>
      <dgm:spPr/>
    </dgm:pt>
  </dgm:ptLst>
  <dgm:cxnLst>
    <dgm:cxn modelId="{69409D05-D66A-472C-85C7-6EBB6253E8AD}" srcId="{F3E1543F-9768-4B90-83BD-8A194229D5EF}" destId="{7598CBDB-69F8-460B-83CD-D63D5C390F3C}" srcOrd="8" destOrd="0" parTransId="{B3DBE9C2-8A4B-49DF-831E-ACA928F5A9ED}" sibTransId="{8C1CCE8B-8B4F-4AA5-BE0A-82FD70A70685}"/>
    <dgm:cxn modelId="{B671E90E-D206-4727-B81B-9BBD71CEE0D3}" type="presOf" srcId="{D0EFD2CB-8668-48B9-99D2-17E3B417F054}" destId="{4B309F82-B4BE-41B9-9430-13EF13935CB3}" srcOrd="0" destOrd="1" presId="urn:microsoft.com/office/officeart/2005/8/layout/chevron2"/>
    <dgm:cxn modelId="{DF784F24-FB7C-424B-97A5-318ECB8E247B}" type="presOf" srcId="{8AD7F237-7489-4555-8486-11027474CB55}" destId="{4B309F82-B4BE-41B9-9430-13EF13935CB3}" srcOrd="0" destOrd="5" presId="urn:microsoft.com/office/officeart/2005/8/layout/chevron2"/>
    <dgm:cxn modelId="{7647DC28-7025-4354-8F43-BC002E20BBC6}" srcId="{7F50ADCE-C15F-4EB2-9299-2B09EAED7FE2}" destId="{F3E1543F-9768-4B90-83BD-8A194229D5EF}" srcOrd="0" destOrd="0" parTransId="{9D040B6B-A08B-4B2B-B28E-74C21A0586D4}" sibTransId="{774DCAFC-D871-4769-B4C4-26C08A77C0B2}"/>
    <dgm:cxn modelId="{02AAE328-4806-415C-8ACF-55B2A1B1C96F}" type="presOf" srcId="{E1DA3C98-CB52-499E-A18F-D6B31F83D482}" destId="{4B309F82-B4BE-41B9-9430-13EF13935CB3}" srcOrd="0" destOrd="2" presId="urn:microsoft.com/office/officeart/2005/8/layout/chevron2"/>
    <dgm:cxn modelId="{A015442F-401A-4D5D-8FB2-1A46F2E369BA}" type="presOf" srcId="{F7E26FF4-EAD9-4558-A0BD-A9FD1287D1AE}" destId="{4B309F82-B4BE-41B9-9430-13EF13935CB3}" srcOrd="0" destOrd="7" presId="urn:microsoft.com/office/officeart/2005/8/layout/chevron2"/>
    <dgm:cxn modelId="{5650D130-EB64-4BBB-BFF4-28D94384F2EC}" type="presOf" srcId="{B3BA8942-169A-4BA1-A429-CEFFA241408C}" destId="{4B309F82-B4BE-41B9-9430-13EF13935CB3}" srcOrd="0" destOrd="0" presId="urn:microsoft.com/office/officeart/2005/8/layout/chevron2"/>
    <dgm:cxn modelId="{FF4D3D39-B064-4768-A26F-A65EDC3B2553}" type="presOf" srcId="{F3E1543F-9768-4B90-83BD-8A194229D5EF}" destId="{57D3A2BC-B85C-47E7-BDF5-92C2C4A81DD6}" srcOrd="0" destOrd="0" presId="urn:microsoft.com/office/officeart/2005/8/layout/chevron2"/>
    <dgm:cxn modelId="{3B57453F-6D74-41B7-BF4B-D12B8751DD1A}" srcId="{F3E1543F-9768-4B90-83BD-8A194229D5EF}" destId="{D9FB7D22-8E81-4CC2-BE37-0BF60636BF4B}" srcOrd="3" destOrd="0" parTransId="{04572E28-EF71-4BFC-BD48-A9D8CFB58F92}" sibTransId="{F2271C92-053E-444B-B014-9D0059961EF3}"/>
    <dgm:cxn modelId="{2B43E85F-C278-457B-9856-ADDE32DAF675}" type="presOf" srcId="{7F50ADCE-C15F-4EB2-9299-2B09EAED7FE2}" destId="{2EE59E1D-9AB0-4AC2-AA8C-C305CC033AB7}" srcOrd="0" destOrd="0" presId="urn:microsoft.com/office/officeart/2005/8/layout/chevron2"/>
    <dgm:cxn modelId="{8F2A5562-C0D7-48EA-9CF3-DC4F3A0EBF29}" srcId="{F3E1543F-9768-4B90-83BD-8A194229D5EF}" destId="{B3BA8942-169A-4BA1-A429-CEFFA241408C}" srcOrd="0" destOrd="0" parTransId="{AFEA13E1-8422-49E2-87E7-1EF421453545}" sibTransId="{304C3C6C-715C-46A2-B8BB-E731E904FE2A}"/>
    <dgm:cxn modelId="{A9EDD84D-9670-48A5-AD32-68686F536B22}" srcId="{F3E1543F-9768-4B90-83BD-8A194229D5EF}" destId="{D0EFD2CB-8668-48B9-99D2-17E3B417F054}" srcOrd="1" destOrd="0" parTransId="{9AD3A0DD-2E04-49DD-9238-75BFB56CF0F5}" sibTransId="{8797B56C-D32C-4793-A3C7-94089411C440}"/>
    <dgm:cxn modelId="{4E864977-48E7-4D87-85EE-B5951AB24B42}" srcId="{F3E1543F-9768-4B90-83BD-8A194229D5EF}" destId="{1A7108ED-39D1-4748-AC95-8CB982B2771B}" srcOrd="4" destOrd="0" parTransId="{720A13C4-D54E-44BC-95C8-351A89E07603}" sibTransId="{96C20682-96DC-4F6E-B803-0F22D1C0BE96}"/>
    <dgm:cxn modelId="{CDD67E8B-56F0-41FE-A1CA-236B19CB3D06}" srcId="{F3E1543F-9768-4B90-83BD-8A194229D5EF}" destId="{E1DA3C98-CB52-499E-A18F-D6B31F83D482}" srcOrd="2" destOrd="0" parTransId="{4DFC2631-676A-4248-9372-8CDF18987ABF}" sibTransId="{303B7BB7-D1CD-4E3D-9A73-1FF0AA2EAF14}"/>
    <dgm:cxn modelId="{27715294-5E2B-4CD2-8C1C-DFCAD591D32A}" srcId="{F3E1543F-9768-4B90-83BD-8A194229D5EF}" destId="{F7E26FF4-EAD9-4558-A0BD-A9FD1287D1AE}" srcOrd="7" destOrd="0" parTransId="{54D483B1-B057-478B-9B93-3F36E5B2DE5F}" sibTransId="{7B386555-B7F3-435A-A166-64F330C73CD6}"/>
    <dgm:cxn modelId="{721905A2-F3CA-45FC-8796-7F06F9F9FA7A}" type="presOf" srcId="{B84EFE5E-3370-442B-BE74-4923F1B1AAE4}" destId="{4B309F82-B4BE-41B9-9430-13EF13935CB3}" srcOrd="0" destOrd="6" presId="urn:microsoft.com/office/officeart/2005/8/layout/chevron2"/>
    <dgm:cxn modelId="{081880C3-08CE-4EC8-82F5-D3510701938D}" srcId="{F3E1543F-9768-4B90-83BD-8A194229D5EF}" destId="{8AD7F237-7489-4555-8486-11027474CB55}" srcOrd="5" destOrd="0" parTransId="{02225418-BFEA-4523-8393-DD8F53634CBA}" sibTransId="{8F92E87A-1208-4E9A-B629-C92C62F84E11}"/>
    <dgm:cxn modelId="{4619D5E6-6132-4DDB-AB33-0F2A2E761E31}" type="presOf" srcId="{1A7108ED-39D1-4748-AC95-8CB982B2771B}" destId="{4B309F82-B4BE-41B9-9430-13EF13935CB3}" srcOrd="0" destOrd="4" presId="urn:microsoft.com/office/officeart/2005/8/layout/chevron2"/>
    <dgm:cxn modelId="{2B31A1F7-9BE8-4ADC-BD53-927E00E5D050}" srcId="{F3E1543F-9768-4B90-83BD-8A194229D5EF}" destId="{B84EFE5E-3370-442B-BE74-4923F1B1AAE4}" srcOrd="6" destOrd="0" parTransId="{BA431C23-288E-40B9-B284-A06680E3BA70}" sibTransId="{5CF898CE-45C1-42E0-92C4-2C2EECCF0044}"/>
    <dgm:cxn modelId="{096EBBFD-26A4-4FE4-9841-E6B99CCC1FE5}" type="presOf" srcId="{7598CBDB-69F8-460B-83CD-D63D5C390F3C}" destId="{4B309F82-B4BE-41B9-9430-13EF13935CB3}" srcOrd="0" destOrd="8" presId="urn:microsoft.com/office/officeart/2005/8/layout/chevron2"/>
    <dgm:cxn modelId="{76205EFE-F651-470B-8CB8-30F3F0DC54DD}" type="presOf" srcId="{D9FB7D22-8E81-4CC2-BE37-0BF60636BF4B}" destId="{4B309F82-B4BE-41B9-9430-13EF13935CB3}" srcOrd="0" destOrd="3" presId="urn:microsoft.com/office/officeart/2005/8/layout/chevron2"/>
    <dgm:cxn modelId="{50C19E3F-1360-47C5-B0DC-E3917951A0E2}" type="presParOf" srcId="{2EE59E1D-9AB0-4AC2-AA8C-C305CC033AB7}" destId="{FAF4070A-6A5A-47AF-92D5-D11432D00858}" srcOrd="0" destOrd="0" presId="urn:microsoft.com/office/officeart/2005/8/layout/chevron2"/>
    <dgm:cxn modelId="{D41A7E5F-AA54-47E0-B410-32FAF9F18164}" type="presParOf" srcId="{FAF4070A-6A5A-47AF-92D5-D11432D00858}" destId="{57D3A2BC-B85C-47E7-BDF5-92C2C4A81DD6}" srcOrd="0" destOrd="0" presId="urn:microsoft.com/office/officeart/2005/8/layout/chevron2"/>
    <dgm:cxn modelId="{9CE99487-A684-4FAD-9269-AB8067AD2B0F}" type="presParOf" srcId="{FAF4070A-6A5A-47AF-92D5-D11432D00858}" destId="{4B309F82-B4BE-41B9-9430-13EF13935CB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2DD157-75F8-4696-898C-1A06BCCEBE1D}">
      <dsp:nvSpPr>
        <dsp:cNvPr id="0" name=""/>
        <dsp:cNvSpPr/>
      </dsp:nvSpPr>
      <dsp:spPr>
        <a:xfrm>
          <a:off x="3428534" y="920571"/>
          <a:ext cx="6489921" cy="2528005"/>
        </a:xfrm>
        <a:prstGeom prst="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6032" rIns="256032" bIns="256032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3600" kern="1200" dirty="0"/>
            <a:t>2020-04-23 išsiųstas kvietimas teikti prašymus </a:t>
          </a:r>
        </a:p>
      </dsp:txBody>
      <dsp:txXfrm>
        <a:off x="4466921" y="920571"/>
        <a:ext cx="5451533" cy="2528005"/>
      </dsp:txXfrm>
    </dsp:sp>
    <dsp:sp modelId="{425D2374-6A11-4922-A0CA-811CEE9EB887}">
      <dsp:nvSpPr>
        <dsp:cNvPr id="0" name=""/>
        <dsp:cNvSpPr/>
      </dsp:nvSpPr>
      <dsp:spPr>
        <a:xfrm>
          <a:off x="3429055" y="3510866"/>
          <a:ext cx="6484912" cy="2528005"/>
        </a:xfrm>
        <a:prstGeom prst="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6032" rIns="256032" bIns="256032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3600" kern="1200" dirty="0"/>
            <a:t>Iš viso gauta prašymų už maždaug </a:t>
          </a:r>
          <a:r>
            <a:rPr lang="lt-LT" sz="3600" b="1" u="sng" kern="1200" dirty="0"/>
            <a:t>350 mln. eurų</a:t>
          </a:r>
        </a:p>
      </dsp:txBody>
      <dsp:txXfrm>
        <a:off x="4466641" y="3510866"/>
        <a:ext cx="5447326" cy="2528005"/>
      </dsp:txXfrm>
    </dsp:sp>
    <dsp:sp modelId="{CEBED4A5-E76B-4775-BF66-7616F5084CC9}">
      <dsp:nvSpPr>
        <dsp:cNvPr id="0" name=""/>
        <dsp:cNvSpPr/>
      </dsp:nvSpPr>
      <dsp:spPr>
        <a:xfrm>
          <a:off x="659121" y="38682"/>
          <a:ext cx="3385581" cy="252674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4700" b="1" u="none" kern="1200" dirty="0"/>
            <a:t>150 mln. eurų</a:t>
          </a:r>
        </a:p>
      </dsp:txBody>
      <dsp:txXfrm>
        <a:off x="1154928" y="408715"/>
        <a:ext cx="2393967" cy="17866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D5BAA0-08AC-46F0-B11E-0D58F4A5314F}">
      <dsp:nvSpPr>
        <dsp:cNvPr id="0" name=""/>
        <dsp:cNvSpPr/>
      </dsp:nvSpPr>
      <dsp:spPr>
        <a:xfrm>
          <a:off x="2771179" y="1443"/>
          <a:ext cx="2340107" cy="15210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t-LT" sz="2800" kern="1200" dirty="0"/>
            <a:t>Susisiekimo ministerijos </a:t>
          </a:r>
          <a:br>
            <a:rPr lang="lt-LT" sz="2800" kern="1200" dirty="0"/>
          </a:br>
          <a:r>
            <a:rPr lang="lt-LT" sz="2800" kern="1200" dirty="0"/>
            <a:t>3 atstovai</a:t>
          </a:r>
        </a:p>
      </dsp:txBody>
      <dsp:txXfrm>
        <a:off x="2845431" y="75695"/>
        <a:ext cx="2191603" cy="1372565"/>
      </dsp:txXfrm>
    </dsp:sp>
    <dsp:sp modelId="{2B77D258-212E-45FC-ABAE-D254D9A65989}">
      <dsp:nvSpPr>
        <dsp:cNvPr id="0" name=""/>
        <dsp:cNvSpPr/>
      </dsp:nvSpPr>
      <dsp:spPr>
        <a:xfrm>
          <a:off x="2059886" y="855529"/>
          <a:ext cx="4052699" cy="4052699"/>
        </a:xfrm>
        <a:custGeom>
          <a:avLst/>
          <a:gdLst/>
          <a:ahLst/>
          <a:cxnLst/>
          <a:rect l="0" t="0" r="0" b="0"/>
          <a:pathLst>
            <a:path>
              <a:moveTo>
                <a:pt x="3063407" y="285486"/>
              </a:moveTo>
              <a:arcTo wR="2026349" hR="2026349" stAng="18046974" swAng="2368484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2EEDA0-C7D5-41CF-B373-44CC8910388D}">
      <dsp:nvSpPr>
        <dsp:cNvPr id="0" name=""/>
        <dsp:cNvSpPr/>
      </dsp:nvSpPr>
      <dsp:spPr>
        <a:xfrm>
          <a:off x="4899871" y="2210540"/>
          <a:ext cx="2340107" cy="15210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t-LT" sz="2400" kern="1200" dirty="0"/>
            <a:t>Lietuvos savivaldybių asociacijos </a:t>
          </a:r>
          <a:br>
            <a:rPr lang="lt-LT" sz="2400" kern="1200" dirty="0"/>
          </a:br>
          <a:r>
            <a:rPr lang="lt-LT" sz="2400" kern="1200" dirty="0"/>
            <a:t>1 atstovas</a:t>
          </a:r>
        </a:p>
      </dsp:txBody>
      <dsp:txXfrm>
        <a:off x="4974123" y="2284792"/>
        <a:ext cx="2191603" cy="1372565"/>
      </dsp:txXfrm>
    </dsp:sp>
    <dsp:sp modelId="{F2F938F1-46A6-4276-9FF5-4B8A2732C5ED}">
      <dsp:nvSpPr>
        <dsp:cNvPr id="0" name=""/>
        <dsp:cNvSpPr/>
      </dsp:nvSpPr>
      <dsp:spPr>
        <a:xfrm>
          <a:off x="2010111" y="818024"/>
          <a:ext cx="4052699" cy="4052699"/>
        </a:xfrm>
        <a:custGeom>
          <a:avLst/>
          <a:gdLst/>
          <a:ahLst/>
          <a:cxnLst/>
          <a:rect l="0" t="0" r="0" b="0"/>
          <a:pathLst>
            <a:path>
              <a:moveTo>
                <a:pt x="3834740" y="2940578"/>
              </a:moveTo>
              <a:arcTo wR="2026349" hR="2026349" stAng="1609129" swAng="5662240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BB75F8-E5E5-49C8-886E-FF88217BECC2}">
      <dsp:nvSpPr>
        <dsp:cNvPr id="0" name=""/>
        <dsp:cNvSpPr/>
      </dsp:nvSpPr>
      <dsp:spPr>
        <a:xfrm>
          <a:off x="1016309" y="3040967"/>
          <a:ext cx="2340107" cy="15210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t-LT" sz="2800" kern="1200" dirty="0"/>
            <a:t>Vyriausybės kanceliarijos </a:t>
          </a:r>
          <a:br>
            <a:rPr lang="lt-LT" sz="2800" kern="1200" dirty="0"/>
          </a:br>
          <a:r>
            <a:rPr lang="lt-LT" sz="2800" kern="1200" dirty="0"/>
            <a:t>1 atstovas</a:t>
          </a:r>
        </a:p>
      </dsp:txBody>
      <dsp:txXfrm>
        <a:off x="1090561" y="3115219"/>
        <a:ext cx="2191603" cy="1372565"/>
      </dsp:txXfrm>
    </dsp:sp>
    <dsp:sp modelId="{9CEC1E56-0DCF-4549-A8E6-E4C340759F0D}">
      <dsp:nvSpPr>
        <dsp:cNvPr id="0" name=""/>
        <dsp:cNvSpPr/>
      </dsp:nvSpPr>
      <dsp:spPr>
        <a:xfrm>
          <a:off x="1914883" y="761977"/>
          <a:ext cx="4052699" cy="4052699"/>
        </a:xfrm>
        <a:custGeom>
          <a:avLst/>
          <a:gdLst/>
          <a:ahLst/>
          <a:cxnLst/>
          <a:rect l="0" t="0" r="0" b="0"/>
          <a:pathLst>
            <a:path>
              <a:moveTo>
                <a:pt x="13318" y="2258298"/>
              </a:moveTo>
              <a:arcTo wR="2026349" hR="2026349" stAng="10405629" swAng="364286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35EC4-F0B4-474D-A851-2EED80D566E9}">
      <dsp:nvSpPr>
        <dsp:cNvPr id="0" name=""/>
        <dsp:cNvSpPr/>
      </dsp:nvSpPr>
      <dsp:spPr>
        <a:xfrm>
          <a:off x="0" y="35612"/>
          <a:ext cx="10166699" cy="818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3500" b="1" kern="1200" dirty="0"/>
            <a:t>I SKIRSTYMO ETAPAS</a:t>
          </a:r>
        </a:p>
      </dsp:txBody>
      <dsp:txXfrm>
        <a:off x="39980" y="75592"/>
        <a:ext cx="10086739" cy="739039"/>
      </dsp:txXfrm>
    </dsp:sp>
    <dsp:sp modelId="{12C3D5CA-7B5D-4855-B554-1D6FD56F4252}">
      <dsp:nvSpPr>
        <dsp:cNvPr id="0" name=""/>
        <dsp:cNvSpPr/>
      </dsp:nvSpPr>
      <dsp:spPr>
        <a:xfrm>
          <a:off x="0" y="868946"/>
          <a:ext cx="10166699" cy="887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2793" tIns="44450" rIns="248920" bIns="44450" numCol="1" spcCol="1270" anchor="t" anchorCtr="0">
          <a:noAutofit/>
        </a:bodyPr>
        <a:lstStyle/>
        <a:p>
          <a:pPr marL="271463" marR="0" lvl="0" indent="-271463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t-LT" sz="2700" kern="1200" dirty="0"/>
            <a:t>Lėšos buvo skiriamos kelių objektams, kurių rangos viešieji pirkimai yra baigti arba bus baigti iki š. m. birželio 1 d. </a:t>
          </a:r>
        </a:p>
      </dsp:txBody>
      <dsp:txXfrm>
        <a:off x="0" y="868946"/>
        <a:ext cx="10166699" cy="887512"/>
      </dsp:txXfrm>
    </dsp:sp>
    <dsp:sp modelId="{DAE08FBF-3133-4453-8BE4-D91396D4AC46}">
      <dsp:nvSpPr>
        <dsp:cNvPr id="0" name=""/>
        <dsp:cNvSpPr/>
      </dsp:nvSpPr>
      <dsp:spPr>
        <a:xfrm>
          <a:off x="0" y="1756458"/>
          <a:ext cx="10166699" cy="818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3500" b="1" kern="1200" dirty="0"/>
            <a:t>II SKIRSTYMO ETAPAS</a:t>
          </a:r>
        </a:p>
      </dsp:txBody>
      <dsp:txXfrm>
        <a:off x="39980" y="1796438"/>
        <a:ext cx="10086739" cy="739039"/>
      </dsp:txXfrm>
    </dsp:sp>
    <dsp:sp modelId="{FC0CFC6D-8839-47CE-AA9E-AA0DF8BA4435}">
      <dsp:nvSpPr>
        <dsp:cNvPr id="0" name=""/>
        <dsp:cNvSpPr/>
      </dsp:nvSpPr>
      <dsp:spPr>
        <a:xfrm>
          <a:off x="0" y="2575458"/>
          <a:ext cx="10166699" cy="815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2793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2700" kern="1200" dirty="0"/>
            <a:t>Lėšos buvo skiriamos kelių objektams, kurių rangos viešieji pirkimai yra baigti arba bus baigti iki š. m. liepos 1 d. </a:t>
          </a:r>
        </a:p>
      </dsp:txBody>
      <dsp:txXfrm>
        <a:off x="0" y="2575458"/>
        <a:ext cx="10166699" cy="815062"/>
      </dsp:txXfrm>
    </dsp:sp>
    <dsp:sp modelId="{01DB9B6A-0BF1-4F5B-9DA6-8973E1E83B7C}">
      <dsp:nvSpPr>
        <dsp:cNvPr id="0" name=""/>
        <dsp:cNvSpPr/>
      </dsp:nvSpPr>
      <dsp:spPr>
        <a:xfrm>
          <a:off x="0" y="3390521"/>
          <a:ext cx="10166699" cy="818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3500" kern="1200" dirty="0"/>
            <a:t> </a:t>
          </a:r>
          <a:r>
            <a:rPr lang="lt-LT" sz="3500" b="1" kern="1200" dirty="0"/>
            <a:t>III SKIRSTYMO ETAPAS</a:t>
          </a:r>
        </a:p>
      </dsp:txBody>
      <dsp:txXfrm>
        <a:off x="39980" y="3430501"/>
        <a:ext cx="10086739" cy="739039"/>
      </dsp:txXfrm>
    </dsp:sp>
    <dsp:sp modelId="{70798BD3-6CAE-4DEF-9F81-0589F97BF3EE}">
      <dsp:nvSpPr>
        <dsp:cNvPr id="0" name=""/>
        <dsp:cNvSpPr/>
      </dsp:nvSpPr>
      <dsp:spPr>
        <a:xfrm>
          <a:off x="0" y="4209521"/>
          <a:ext cx="10166699" cy="115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2793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2700" kern="1200" dirty="0"/>
            <a:t>Lėšos buvo skiriamos kelių objektams, kuriems nebuvo skirta  finansavimo per I ir II etapus dėl nustatytų neatitikimų, o taip pat Kelių direkcijos kelių objektams</a:t>
          </a:r>
        </a:p>
      </dsp:txBody>
      <dsp:txXfrm>
        <a:off x="0" y="4209521"/>
        <a:ext cx="10166699" cy="11592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49B25-3B82-4760-A564-C4F930ADE87A}">
      <dsp:nvSpPr>
        <dsp:cNvPr id="0" name=""/>
        <dsp:cNvSpPr/>
      </dsp:nvSpPr>
      <dsp:spPr>
        <a:xfrm rot="5400000">
          <a:off x="-313269" y="318874"/>
          <a:ext cx="2088460" cy="14619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200" kern="1200" dirty="0"/>
            <a:t>I ETAPAS</a:t>
          </a:r>
        </a:p>
      </dsp:txBody>
      <dsp:txXfrm rot="-5400000">
        <a:off x="0" y="736566"/>
        <a:ext cx="1461922" cy="626538"/>
      </dsp:txXfrm>
    </dsp:sp>
    <dsp:sp modelId="{E0868480-C77D-4B48-85F8-9F1A1B4D6814}">
      <dsp:nvSpPr>
        <dsp:cNvPr id="0" name=""/>
        <dsp:cNvSpPr/>
      </dsp:nvSpPr>
      <dsp:spPr>
        <a:xfrm rot="5400000">
          <a:off x="5674264" y="-4206737"/>
          <a:ext cx="1357499" cy="9782183"/>
        </a:xfrm>
        <a:prstGeom prst="round2SameRect">
          <a:avLst/>
        </a:prstGeom>
        <a:solidFill>
          <a:schemeClr val="accent3">
            <a:lumMod val="20000"/>
            <a:lumOff val="8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3600" kern="1200" dirty="0"/>
            <a:t>Paskirstyta </a:t>
          </a:r>
          <a:r>
            <a:rPr lang="lt-LT" sz="3600" b="1" kern="1200" dirty="0"/>
            <a:t>81 541,2 tūkst. eurų</a:t>
          </a:r>
          <a:r>
            <a:rPr lang="lt-LT" sz="3600" kern="1200" dirty="0"/>
            <a:t>, iš jų – 9 707,8 tūkst. eurų Kelių direkcijai</a:t>
          </a:r>
        </a:p>
      </dsp:txBody>
      <dsp:txXfrm rot="-5400000">
        <a:off x="1461922" y="71873"/>
        <a:ext cx="9715915" cy="1224963"/>
      </dsp:txXfrm>
    </dsp:sp>
    <dsp:sp modelId="{196D506A-CE68-4BE1-8EE4-E0E250294BB2}">
      <dsp:nvSpPr>
        <dsp:cNvPr id="0" name=""/>
        <dsp:cNvSpPr/>
      </dsp:nvSpPr>
      <dsp:spPr>
        <a:xfrm rot="5400000">
          <a:off x="-313269" y="2217625"/>
          <a:ext cx="2088460" cy="14619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200" kern="1200" dirty="0"/>
            <a:t>II ETAPAS</a:t>
          </a:r>
        </a:p>
      </dsp:txBody>
      <dsp:txXfrm rot="-5400000">
        <a:off x="0" y="2635317"/>
        <a:ext cx="1461922" cy="626538"/>
      </dsp:txXfrm>
    </dsp:sp>
    <dsp:sp modelId="{251C504B-994B-406F-B2B9-D387BE5ADC8A}">
      <dsp:nvSpPr>
        <dsp:cNvPr id="0" name=""/>
        <dsp:cNvSpPr/>
      </dsp:nvSpPr>
      <dsp:spPr>
        <a:xfrm rot="5400000">
          <a:off x="5674264" y="-2307985"/>
          <a:ext cx="1357499" cy="9782183"/>
        </a:xfrm>
        <a:prstGeom prst="round2Same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3600" kern="1200" dirty="0"/>
            <a:t>Paskirstyta </a:t>
          </a:r>
          <a:r>
            <a:rPr lang="lt-LT" sz="3600" b="1" kern="1200" dirty="0"/>
            <a:t>47 313,2 tūkst. eurų</a:t>
          </a:r>
          <a:r>
            <a:rPr lang="lt-LT" sz="3600" kern="1200" dirty="0"/>
            <a:t>, iš jų 10 012,6 tūkst. eurų Kelių direkcijai (įskaitant 1 proc.)</a:t>
          </a:r>
        </a:p>
      </dsp:txBody>
      <dsp:txXfrm rot="-5400000">
        <a:off x="1461922" y="1970625"/>
        <a:ext cx="9715915" cy="1224963"/>
      </dsp:txXfrm>
    </dsp:sp>
    <dsp:sp modelId="{50B6333F-2F3D-4B02-9326-F50ECAEAACEC}">
      <dsp:nvSpPr>
        <dsp:cNvPr id="0" name=""/>
        <dsp:cNvSpPr/>
      </dsp:nvSpPr>
      <dsp:spPr>
        <a:xfrm rot="5400000">
          <a:off x="-313269" y="4116377"/>
          <a:ext cx="2088460" cy="14619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200" kern="1200" dirty="0"/>
            <a:t>III ETAPAS</a:t>
          </a:r>
        </a:p>
      </dsp:txBody>
      <dsp:txXfrm rot="-5400000">
        <a:off x="0" y="4534069"/>
        <a:ext cx="1461922" cy="626538"/>
      </dsp:txXfrm>
    </dsp:sp>
    <dsp:sp modelId="{F8658D18-0358-4C0C-8DE6-1CF8E160F130}">
      <dsp:nvSpPr>
        <dsp:cNvPr id="0" name=""/>
        <dsp:cNvSpPr/>
      </dsp:nvSpPr>
      <dsp:spPr>
        <a:xfrm rot="5400000">
          <a:off x="5673907" y="-408876"/>
          <a:ext cx="1358213" cy="9782183"/>
        </a:xfrm>
        <a:prstGeom prst="round2Same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3600" kern="1200" dirty="0"/>
            <a:t>Paskirstyta </a:t>
          </a:r>
          <a:r>
            <a:rPr lang="lt-LT" sz="3600" b="1" kern="1200" dirty="0"/>
            <a:t>21 145,4 tūkst. eurų</a:t>
          </a:r>
          <a:r>
            <a:rPr lang="lt-LT" sz="3600" kern="1200" dirty="0"/>
            <a:t>, iš jų 16 389,8 tūkst. eurų Kelių direkcijai</a:t>
          </a:r>
        </a:p>
      </dsp:txBody>
      <dsp:txXfrm rot="-5400000">
        <a:off x="1461922" y="3869411"/>
        <a:ext cx="9715881" cy="122560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75A9F2-F237-47F4-A054-79E3E2323E6E}">
      <dsp:nvSpPr>
        <dsp:cNvPr id="0" name=""/>
        <dsp:cNvSpPr/>
      </dsp:nvSpPr>
      <dsp:spPr>
        <a:xfrm>
          <a:off x="0" y="932280"/>
          <a:ext cx="9677401" cy="3870960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0DDF24-2848-4405-92C8-7EEEB1E968D3}">
      <dsp:nvSpPr>
        <dsp:cNvPr id="0" name=""/>
        <dsp:cNvSpPr/>
      </dsp:nvSpPr>
      <dsp:spPr>
        <a:xfrm>
          <a:off x="1161288" y="1592782"/>
          <a:ext cx="3193542" cy="18967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2240" rIns="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4000" b="1" u="sng" kern="1200" dirty="0"/>
            <a:t>484</a:t>
          </a:r>
          <a:r>
            <a:rPr lang="lt-LT" sz="4000" kern="1200" dirty="0"/>
            <a:t> savivaldybių kelių objektai</a:t>
          </a:r>
        </a:p>
      </dsp:txBody>
      <dsp:txXfrm>
        <a:off x="1161288" y="1592782"/>
        <a:ext cx="3193542" cy="1896770"/>
      </dsp:txXfrm>
    </dsp:sp>
    <dsp:sp modelId="{978F18C9-5BB5-49E8-9B91-8EF9B04ED4F6}">
      <dsp:nvSpPr>
        <dsp:cNvPr id="0" name=""/>
        <dsp:cNvSpPr/>
      </dsp:nvSpPr>
      <dsp:spPr>
        <a:xfrm>
          <a:off x="4838700" y="2212136"/>
          <a:ext cx="3774186" cy="18967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2240" rIns="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4000" b="1" u="sng" kern="1200" dirty="0"/>
            <a:t>172</a:t>
          </a:r>
          <a:r>
            <a:rPr lang="lt-LT" sz="4000" kern="1200" dirty="0"/>
            <a:t> finansavimo sutartys su Kelių direkcija</a:t>
          </a:r>
        </a:p>
      </dsp:txBody>
      <dsp:txXfrm>
        <a:off x="4838700" y="2212136"/>
        <a:ext cx="3774186" cy="189677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8FB228-0DDE-442B-B312-2C8CD26A6C75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B1CE55-59EF-4AB9-8182-8FF406ADD517}">
      <dsp:nvSpPr>
        <dsp:cNvPr id="0" name=""/>
        <dsp:cNvSpPr/>
      </dsp:nvSpPr>
      <dsp:spPr>
        <a:xfrm>
          <a:off x="509717" y="338558"/>
          <a:ext cx="9345103" cy="6775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kern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finansavimo sutarčių dėl Plano lėšų panaudojimo pagrindu nurodoma savivaldybės patvirtinta Kelių priežiūros ir plėtros programos lėšų naudojimo tvarka;</a:t>
          </a:r>
          <a:endParaRPr lang="lt-LT" sz="2000" kern="1200" dirty="0"/>
        </a:p>
      </dsp:txBody>
      <dsp:txXfrm>
        <a:off x="509717" y="338558"/>
        <a:ext cx="9345103" cy="677550"/>
      </dsp:txXfrm>
    </dsp:sp>
    <dsp:sp modelId="{5AB97B67-F0C9-41CB-BE9C-66D8A8E12737}">
      <dsp:nvSpPr>
        <dsp:cNvPr id="0" name=""/>
        <dsp:cNvSpPr/>
      </dsp:nvSpPr>
      <dsp:spPr>
        <a:xfrm>
          <a:off x="86248" y="253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05052A-A6D9-4CCD-9F00-4A03D3E6899C}">
      <dsp:nvSpPr>
        <dsp:cNvPr id="0" name=""/>
        <dsp:cNvSpPr/>
      </dsp:nvSpPr>
      <dsp:spPr>
        <a:xfrm>
          <a:off x="995230" y="1354558"/>
          <a:ext cx="8859590" cy="6775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kern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finansavimo sutartyse klaidingai nurodomi punktai iš susisiekimo ministro įsakymais patvirtintų paskirstymo sąrašų;</a:t>
          </a:r>
          <a:endParaRPr lang="lt-LT" sz="2000" kern="1200" dirty="0"/>
        </a:p>
      </dsp:txBody>
      <dsp:txXfrm>
        <a:off x="995230" y="1354558"/>
        <a:ext cx="8859590" cy="677550"/>
      </dsp:txXfrm>
    </dsp:sp>
    <dsp:sp modelId="{A928C01D-943E-473A-B638-24D79AB7D146}">
      <dsp:nvSpPr>
        <dsp:cNvPr id="0" name=""/>
        <dsp:cNvSpPr/>
      </dsp:nvSpPr>
      <dsp:spPr>
        <a:xfrm>
          <a:off x="571761" y="1269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0D9504-7AD1-442C-84AF-F1A4ED194335}">
      <dsp:nvSpPr>
        <dsp:cNvPr id="0" name=""/>
        <dsp:cNvSpPr/>
      </dsp:nvSpPr>
      <dsp:spPr>
        <a:xfrm>
          <a:off x="1144243" y="2370558"/>
          <a:ext cx="8710577" cy="6775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kern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finansavimo sutartyse klaidingai nurodomi objektai – finansavimo sutarties pagrindas vienas įsakymas, objektai iš kito įsakymo;</a:t>
          </a:r>
          <a:endParaRPr lang="lt-LT" sz="2000" kern="1200" dirty="0"/>
        </a:p>
      </dsp:txBody>
      <dsp:txXfrm>
        <a:off x="1144243" y="2370558"/>
        <a:ext cx="8710577" cy="677550"/>
      </dsp:txXfrm>
    </dsp:sp>
    <dsp:sp modelId="{A35D53ED-8AAA-4736-96C9-7B66D9B20BD4}">
      <dsp:nvSpPr>
        <dsp:cNvPr id="0" name=""/>
        <dsp:cNvSpPr/>
      </dsp:nvSpPr>
      <dsp:spPr>
        <a:xfrm>
          <a:off x="720774" y="2285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E2626C-505B-4A03-8605-C37666FF1483}">
      <dsp:nvSpPr>
        <dsp:cNvPr id="0" name=""/>
        <dsp:cNvSpPr/>
      </dsp:nvSpPr>
      <dsp:spPr>
        <a:xfrm>
          <a:off x="995230" y="3386558"/>
          <a:ext cx="8859590" cy="6775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kern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aritmetinės klaidos apskaičiuojant pagal vieną finansavimo sutartį finansuojamų objektų bendrą sumą;</a:t>
          </a:r>
          <a:endParaRPr lang="lt-LT" sz="2000" kern="1200" dirty="0"/>
        </a:p>
      </dsp:txBody>
      <dsp:txXfrm>
        <a:off x="995230" y="3386558"/>
        <a:ext cx="8859590" cy="677550"/>
      </dsp:txXfrm>
    </dsp:sp>
    <dsp:sp modelId="{1CA952A7-0F6E-4A8D-89B8-93F46CC3EB20}">
      <dsp:nvSpPr>
        <dsp:cNvPr id="0" name=""/>
        <dsp:cNvSpPr/>
      </dsp:nvSpPr>
      <dsp:spPr>
        <a:xfrm>
          <a:off x="571761" y="3301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475952-FAEC-4C28-88DB-5E8D2E70C763}">
      <dsp:nvSpPr>
        <dsp:cNvPr id="0" name=""/>
        <dsp:cNvSpPr/>
      </dsp:nvSpPr>
      <dsp:spPr>
        <a:xfrm>
          <a:off x="509717" y="4402558"/>
          <a:ext cx="9345103" cy="67755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kern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į finansavimo sutartį įrašomi objektai, dėl kurių įgyvendinimo rangos sutartys dar nepasirašytos.</a:t>
          </a:r>
          <a:endParaRPr lang="lt-LT" sz="2000" kern="1200" dirty="0"/>
        </a:p>
      </dsp:txBody>
      <dsp:txXfrm>
        <a:off x="509717" y="4402558"/>
        <a:ext cx="9345103" cy="677550"/>
      </dsp:txXfrm>
    </dsp:sp>
    <dsp:sp modelId="{2715484E-41E2-4F4F-96C1-45E6B0EBBD96}">
      <dsp:nvSpPr>
        <dsp:cNvPr id="0" name=""/>
        <dsp:cNvSpPr/>
      </dsp:nvSpPr>
      <dsp:spPr>
        <a:xfrm>
          <a:off x="86248" y="4317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EA8BE-BB5F-4F53-BFAC-133E35D74252}">
      <dsp:nvSpPr>
        <dsp:cNvPr id="0" name=""/>
        <dsp:cNvSpPr/>
      </dsp:nvSpPr>
      <dsp:spPr>
        <a:xfrm>
          <a:off x="3583093" y="0"/>
          <a:ext cx="5374639" cy="57403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800" kern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Druskininkų;</a:t>
          </a:r>
          <a:endParaRPr lang="lt-LT" sz="180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800" kern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Birštono;</a:t>
          </a:r>
          <a:endParaRPr lang="lt-LT" sz="180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800" kern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Kaišiadorių rajono;</a:t>
          </a:r>
          <a:endParaRPr lang="lt-LT" sz="180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800" kern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Klaipėdos miesto;</a:t>
          </a:r>
          <a:endParaRPr lang="lt-LT" sz="180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800" kern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Palangos miesto;</a:t>
          </a:r>
          <a:endParaRPr lang="lt-LT" sz="180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800" kern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Klaipėdos rajono;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800" kern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Kretingos rajono;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800" kern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Marijampolės;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800" kern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Šakių rajono;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800" kern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Panevėžio rajono;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800" kern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Šiaulių miesto;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800" kern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Šiaulių rajono;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800" kern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Jurbarko rajono;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800" kern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Pagėgių;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800" kern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Tauragės rajono.</a:t>
          </a:r>
          <a:endParaRPr lang="lt-LT" sz="1800" kern="1200" dirty="0"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3583093" y="717550"/>
        <a:ext cx="3359149" cy="4305299"/>
      </dsp:txXfrm>
    </dsp:sp>
    <dsp:sp modelId="{8FB64A19-C2E0-4A54-AD28-1B55A2F67677}">
      <dsp:nvSpPr>
        <dsp:cNvPr id="0" name=""/>
        <dsp:cNvSpPr/>
      </dsp:nvSpPr>
      <dsp:spPr>
        <a:xfrm>
          <a:off x="0" y="0"/>
          <a:ext cx="3583093" cy="5740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3600" kern="1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Savivaldybės, kurios pateikė </a:t>
          </a:r>
          <a:r>
            <a:rPr lang="lt-LT" sz="3600" u="sng" kern="1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tinkamai parengtus dokumentus </a:t>
          </a:r>
          <a:r>
            <a:rPr lang="lt-LT" sz="3600" kern="1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ir jau </a:t>
          </a:r>
          <a:r>
            <a:rPr lang="lt-LT" sz="3600" u="sng" kern="1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pasirašė finansavimo sutartis</a:t>
          </a:r>
          <a:r>
            <a:rPr lang="lt-LT" sz="3600" kern="1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 dėl </a:t>
          </a:r>
          <a:r>
            <a:rPr lang="lt-LT" sz="3600" u="sng" kern="1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visų</a:t>
          </a:r>
          <a:r>
            <a:rPr lang="lt-LT" sz="3600" kern="1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 skirtų Plano lėšų panaudojimo:</a:t>
          </a:r>
          <a:endParaRPr lang="lt-LT" sz="3600" kern="1200" dirty="0">
            <a:latin typeface="+mn-lt"/>
          </a:endParaRPr>
        </a:p>
      </dsp:txBody>
      <dsp:txXfrm>
        <a:off x="174912" y="174912"/>
        <a:ext cx="3233269" cy="539057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D3A2BC-B85C-47E7-BDF5-92C2C4A81DD6}">
      <dsp:nvSpPr>
        <dsp:cNvPr id="0" name=""/>
        <dsp:cNvSpPr/>
      </dsp:nvSpPr>
      <dsp:spPr>
        <a:xfrm rot="5400000">
          <a:off x="-870739" y="1180775"/>
          <a:ext cx="5908822" cy="35566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4300" kern="1200" dirty="0"/>
            <a:t>Savivaldybės, kurioms reikia pasitempti:</a:t>
          </a:r>
        </a:p>
      </dsp:txBody>
      <dsp:txXfrm rot="-5400000">
        <a:off x="305347" y="1783014"/>
        <a:ext cx="3556650" cy="2352172"/>
      </dsp:txXfrm>
    </dsp:sp>
    <dsp:sp modelId="{4B309F82-B4BE-41B9-9430-13EF13935CB3}">
      <dsp:nvSpPr>
        <dsp:cNvPr id="0" name=""/>
        <dsp:cNvSpPr/>
      </dsp:nvSpPr>
      <dsp:spPr>
        <a:xfrm rot="5400000">
          <a:off x="5062821" y="-1180420"/>
          <a:ext cx="4119998" cy="65134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2800" kern="1200" dirty="0"/>
            <a:t>Prienų rajono;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2800" kern="1200" dirty="0"/>
            <a:t>Raseinių rajono;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2800" kern="1200" dirty="0"/>
            <a:t>Kazlų Rūdos;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2800" kern="1200" dirty="0"/>
            <a:t>Biržų rajono;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2800" kern="1200" dirty="0"/>
            <a:t>Pasvalio rajono;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2800" kern="1200" dirty="0"/>
            <a:t>Akmenės rajono;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2800" kern="1200" dirty="0"/>
            <a:t>Visagino;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2800" kern="1200" dirty="0"/>
            <a:t>Anykščių rajono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2800" kern="1200" dirty="0"/>
            <a:t>Ukmergės rajono.</a:t>
          </a:r>
        </a:p>
      </dsp:txBody>
      <dsp:txXfrm rot="-5400000">
        <a:off x="3866086" y="217437"/>
        <a:ext cx="6312346" cy="37177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B916E-925E-46B2-9440-5E6381DC9753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305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F0673A-CADC-42E7-878E-EAC5FDD81301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04C6F-C361-4819-B946-219A9B3EF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122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dirty="0">
                <a:solidFill>
                  <a:srgbClr val="0070C0"/>
                </a:solidFill>
              </a:rPr>
              <a:t>Vyriausybė 2020 m. kovo 18 d. nutarimu Nr. 262 pakeista 2020 metų KPPP sąmata ir „atšildytos“ 142 mln. eurų, padidinant kelių finansavimą iki 589,7 mln. eurų iš KPPP lėšų</a:t>
            </a:r>
            <a:endParaRPr lang="en-US" sz="1200" dirty="0">
              <a:solidFill>
                <a:srgbClr val="0070C0"/>
              </a:solidFill>
            </a:endParaRPr>
          </a:p>
          <a:p>
            <a:endParaRPr lang="lt-LT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dirty="0">
                <a:solidFill>
                  <a:srgbClr val="0070C0"/>
                </a:solidFill>
              </a:rPr>
              <a:t>Vyriausybė 2020 m. balandžio 22 d. nutarimu Nr. 412 Susisiekimo ministerijai papildomai skyrė 150 mln. eurų valstybinės ir vietinės reikšmės keliams rekonstruoti ir remontuoti </a:t>
            </a:r>
            <a:r>
              <a:rPr lang="lt-LT" sz="1400" dirty="0">
                <a:solidFill>
                  <a:srgbClr val="0070C0"/>
                </a:solidFill>
              </a:rPr>
              <a:t> </a:t>
            </a:r>
            <a:endParaRPr lang="en-US" sz="1200" dirty="0">
              <a:solidFill>
                <a:srgbClr val="0070C0"/>
              </a:solidFill>
            </a:endParaRPr>
          </a:p>
          <a:p>
            <a:endParaRPr lang="lt-LT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dirty="0">
                <a:solidFill>
                  <a:srgbClr val="0070C0"/>
                </a:solidFill>
              </a:rPr>
              <a:t>Vyriausybė 2020 m. balandžio 22 d. nutarimu Nr. 422 patvirtino Ekonomikos skatinimo ir </a:t>
            </a:r>
            <a:r>
              <a:rPr lang="lt-LT" sz="1200" dirty="0" err="1">
                <a:solidFill>
                  <a:srgbClr val="0070C0"/>
                </a:solidFill>
              </a:rPr>
              <a:t>koronaviruso</a:t>
            </a:r>
            <a:r>
              <a:rPr lang="lt-LT" sz="1200" dirty="0">
                <a:solidFill>
                  <a:srgbClr val="0070C0"/>
                </a:solidFill>
              </a:rPr>
              <a:t> (COVID-19) plitimo sukeltų pasekmių mažinimo priemonių plano lėšų valstybinės ir vietinės reikšmės kelių rekonstrukcijos, taisymo (remonto) darbams paskirstymo ir naudojimo tvarkos aprašą</a:t>
            </a:r>
          </a:p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04C6F-C361-4819-B946-219A9B3EF9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11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8392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19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5471886" y="0"/>
            <a:ext cx="6720114" cy="6858000"/>
          </a:xfrm>
          <a:prstGeom prst="rect">
            <a:avLst/>
          </a:prstGeom>
        </p:spPr>
        <p:txBody>
          <a:bodyPr wrap="square" tIns="1920240" bIns="10058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1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2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8839200" y="0"/>
            <a:ext cx="3352800" cy="6858000"/>
          </a:xfrm>
          <a:prstGeom prst="rect">
            <a:avLst/>
          </a:prstGeom>
        </p:spPr>
        <p:txBody>
          <a:bodyPr wrap="square" tIns="1920240" bIns="10058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5391150" y="0"/>
            <a:ext cx="3352800" cy="6858000"/>
          </a:xfrm>
          <a:prstGeom prst="rect">
            <a:avLst/>
          </a:prstGeom>
        </p:spPr>
        <p:txBody>
          <a:bodyPr wrap="square" tIns="1920240" bIns="1005840" anchor="b">
            <a:noAutofit/>
          </a:bodyPr>
          <a:lstStyle>
            <a:lvl1pPr marL="0" indent="0" algn="ctr" rtl="0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17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2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-1" y="0"/>
            <a:ext cx="4064400" cy="6858000"/>
          </a:xfrm>
          <a:custGeom>
            <a:avLst/>
            <a:gdLst>
              <a:gd name="connsiteX0" fmla="*/ 0 w 2672993"/>
              <a:gd name="connsiteY0" fmla="*/ 0 h 2933700"/>
              <a:gd name="connsiteX1" fmla="*/ 2672993 w 2672993"/>
              <a:gd name="connsiteY1" fmla="*/ 0 h 2933700"/>
              <a:gd name="connsiteX2" fmla="*/ 2672993 w 2672993"/>
              <a:gd name="connsiteY2" fmla="*/ 2933700 h 2933700"/>
              <a:gd name="connsiteX3" fmla="*/ 0 w 2672993"/>
              <a:gd name="connsiteY3" fmla="*/ 2933700 h 293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2993" h="2933700">
                <a:moveTo>
                  <a:pt x="0" y="0"/>
                </a:moveTo>
                <a:lnTo>
                  <a:pt x="2672993" y="0"/>
                </a:lnTo>
                <a:lnTo>
                  <a:pt x="2672993" y="2933700"/>
                </a:lnTo>
                <a:lnTo>
                  <a:pt x="0" y="2933700"/>
                </a:lnTo>
                <a:close/>
              </a:path>
            </a:pathLst>
          </a:custGeom>
          <a:solidFill>
            <a:schemeClr val="tx1">
              <a:lumMod val="10000"/>
              <a:lumOff val="90000"/>
            </a:schemeClr>
          </a:solidFill>
        </p:spPr>
        <p:txBody>
          <a:bodyPr wrap="square" tIns="1920240" bIns="10058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8127201" y="0"/>
            <a:ext cx="4064400" cy="6858000"/>
          </a:xfrm>
          <a:custGeom>
            <a:avLst/>
            <a:gdLst>
              <a:gd name="connsiteX0" fmla="*/ 0 w 2672993"/>
              <a:gd name="connsiteY0" fmla="*/ 0 h 2933700"/>
              <a:gd name="connsiteX1" fmla="*/ 2672993 w 2672993"/>
              <a:gd name="connsiteY1" fmla="*/ 0 h 2933700"/>
              <a:gd name="connsiteX2" fmla="*/ 2672993 w 2672993"/>
              <a:gd name="connsiteY2" fmla="*/ 2933700 h 2933700"/>
              <a:gd name="connsiteX3" fmla="*/ 0 w 2672993"/>
              <a:gd name="connsiteY3" fmla="*/ 2933700 h 293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2993" h="2933700">
                <a:moveTo>
                  <a:pt x="0" y="0"/>
                </a:moveTo>
                <a:lnTo>
                  <a:pt x="2672993" y="0"/>
                </a:lnTo>
                <a:lnTo>
                  <a:pt x="2672993" y="2933700"/>
                </a:lnTo>
                <a:lnTo>
                  <a:pt x="0" y="2933700"/>
                </a:lnTo>
                <a:close/>
              </a:path>
            </a:pathLst>
          </a:custGeom>
          <a:solidFill>
            <a:schemeClr val="tx1">
              <a:lumMod val="10000"/>
              <a:lumOff val="90000"/>
            </a:schemeClr>
          </a:solidFill>
        </p:spPr>
        <p:txBody>
          <a:bodyPr wrap="square" tIns="1920240" bIns="1005840" anchor="b">
            <a:noAutofit/>
          </a:bodyPr>
          <a:lstStyle>
            <a:lvl1pPr marL="0" indent="0" algn="ctr" rtl="0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063800" y="0"/>
            <a:ext cx="4064400" cy="4800600"/>
          </a:xfrm>
          <a:custGeom>
            <a:avLst/>
            <a:gdLst>
              <a:gd name="connsiteX0" fmla="*/ 0 w 2672993"/>
              <a:gd name="connsiteY0" fmla="*/ 0 h 2933700"/>
              <a:gd name="connsiteX1" fmla="*/ 2672993 w 2672993"/>
              <a:gd name="connsiteY1" fmla="*/ 0 h 2933700"/>
              <a:gd name="connsiteX2" fmla="*/ 2672993 w 2672993"/>
              <a:gd name="connsiteY2" fmla="*/ 2933700 h 2933700"/>
              <a:gd name="connsiteX3" fmla="*/ 0 w 2672993"/>
              <a:gd name="connsiteY3" fmla="*/ 2933700 h 293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2993" h="2933700">
                <a:moveTo>
                  <a:pt x="0" y="0"/>
                </a:moveTo>
                <a:lnTo>
                  <a:pt x="2672993" y="0"/>
                </a:lnTo>
                <a:lnTo>
                  <a:pt x="2672993" y="2933700"/>
                </a:lnTo>
                <a:lnTo>
                  <a:pt x="0" y="2933700"/>
                </a:lnTo>
                <a:close/>
              </a:path>
            </a:pathLst>
          </a:custGeom>
          <a:solidFill>
            <a:schemeClr val="tx1">
              <a:lumMod val="10000"/>
              <a:lumOff val="90000"/>
            </a:schemeClr>
          </a:solidFill>
        </p:spPr>
        <p:txBody>
          <a:bodyPr wrap="square" tIns="1920240" bIns="1005840" anchor="b">
            <a:noAutofit/>
          </a:bodyPr>
          <a:lstStyle>
            <a:lvl1pPr marL="0" indent="0" algn="ctr" rtl="0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971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508002" y="3843867"/>
            <a:ext cx="3640665" cy="2226733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0" bIns="5486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508002" y="1498600"/>
            <a:ext cx="3640665" cy="2226733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0" bIns="5486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4266578" y="3843867"/>
            <a:ext cx="3640665" cy="2226733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0" bIns="5486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4266578" y="1498600"/>
            <a:ext cx="3640665" cy="2226733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0" bIns="5486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8025154" y="1498600"/>
            <a:ext cx="3640665" cy="4572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0" bIns="5486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08000" y="1026695"/>
            <a:ext cx="11157819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2133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" panose="02000000000000000000" pitchFamily="2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508000" y="366185"/>
            <a:ext cx="11157819" cy="599016"/>
          </a:xfrm>
          <a:prstGeom prst="rect">
            <a:avLst/>
          </a:prstGeom>
        </p:spPr>
        <p:txBody>
          <a:bodyPr lIns="0" tIns="91440" rIns="0" bIns="91440" anchor="ctr"/>
          <a:lstStyle>
            <a:lvl1pPr algn="l">
              <a:defRPr sz="4267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3606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08000" y="1026695"/>
            <a:ext cx="11157819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2133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" panose="02000000000000000000" pitchFamily="2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508000" y="366185"/>
            <a:ext cx="11157819" cy="599016"/>
          </a:xfrm>
          <a:prstGeom prst="rect">
            <a:avLst/>
          </a:prstGeom>
        </p:spPr>
        <p:txBody>
          <a:bodyPr lIns="0" tIns="91440" rIns="0" bIns="91440" anchor="ctr"/>
          <a:lstStyle>
            <a:lvl1pPr algn="l">
              <a:defRPr sz="4267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508002" y="3843867"/>
            <a:ext cx="2675465" cy="2226733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0" bIns="5486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508002" y="1498600"/>
            <a:ext cx="2675465" cy="2226733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0" bIns="5486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8990354" y="3843867"/>
            <a:ext cx="2675465" cy="2226733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0" bIns="5486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990354" y="1498600"/>
            <a:ext cx="2675465" cy="2226733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0" bIns="5486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6162904" y="3843867"/>
            <a:ext cx="2675465" cy="2226733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0" bIns="5486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6162904" y="1498600"/>
            <a:ext cx="2675465" cy="2226733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0" bIns="5486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3335453" y="3843867"/>
            <a:ext cx="2675465" cy="2226733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0" bIns="5486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Picture Placeholder 7"/>
          <p:cNvSpPr>
            <a:spLocks noGrp="1"/>
          </p:cNvSpPr>
          <p:nvPr>
            <p:ph type="pic" sz="quarter" idx="18"/>
          </p:nvPr>
        </p:nvSpPr>
        <p:spPr>
          <a:xfrm>
            <a:off x="3335453" y="1498600"/>
            <a:ext cx="2675465" cy="2226733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0" bIns="5486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4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08000" y="1026695"/>
            <a:ext cx="11157819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2133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" panose="02000000000000000000" pitchFamily="2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508000" y="366185"/>
            <a:ext cx="11157819" cy="599016"/>
          </a:xfrm>
          <a:prstGeom prst="rect">
            <a:avLst/>
          </a:prstGeom>
        </p:spPr>
        <p:txBody>
          <a:bodyPr lIns="0" tIns="91440" rIns="0" bIns="91440" anchor="ctr"/>
          <a:lstStyle>
            <a:lvl1pPr algn="l">
              <a:defRPr sz="4267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03161" y="1492552"/>
            <a:ext cx="4109479" cy="4572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tIns="0" bIns="1005840" anchor="b"/>
          <a:lstStyle>
            <a:lvl1pPr marL="0" indent="0" algn="ctr">
              <a:buNone/>
              <a:defRPr sz="26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4673600" y="3811605"/>
            <a:ext cx="6992219" cy="225294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tIns="0" bIns="182880" anchor="b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4673600" y="1492553"/>
            <a:ext cx="6992219" cy="225294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tIns="0" bIns="182880" anchor="b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0998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3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3488267" y="2159000"/>
            <a:ext cx="2438400" cy="2438400"/>
          </a:xfrm>
          <a:prstGeom prst="ellipse">
            <a:avLst/>
          </a:prstGeom>
          <a:noFill/>
        </p:spPr>
        <p:txBody>
          <a:bodyPr wrap="square" tIns="1920240" bIns="1005840" anchor="b">
            <a:noAutofit/>
          </a:bodyPr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406400" y="2159000"/>
            <a:ext cx="2438400" cy="2438400"/>
          </a:xfrm>
          <a:prstGeom prst="ellipse">
            <a:avLst/>
          </a:prstGeom>
          <a:noFill/>
        </p:spPr>
        <p:txBody>
          <a:bodyPr wrap="square" tIns="1920240" bIns="1005840" anchor="b">
            <a:noAutofit/>
          </a:bodyPr>
          <a:lstStyle>
            <a:lvl1pPr marL="0" indent="0" algn="ctr" rtl="0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6265333" y="2159000"/>
            <a:ext cx="2438400" cy="2438400"/>
          </a:xfrm>
          <a:prstGeom prst="ellipse">
            <a:avLst/>
          </a:prstGeom>
          <a:noFill/>
        </p:spPr>
        <p:txBody>
          <a:bodyPr wrap="square" tIns="1920240" bIns="1005840" anchor="b">
            <a:noAutofit/>
          </a:bodyPr>
          <a:lstStyle>
            <a:lvl1pPr marL="0" indent="0" algn="ctr" rtl="0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9347200" y="2159000"/>
            <a:ext cx="2438400" cy="2438400"/>
          </a:xfrm>
          <a:prstGeom prst="ellipse">
            <a:avLst/>
          </a:prstGeom>
          <a:noFill/>
        </p:spPr>
        <p:txBody>
          <a:bodyPr wrap="square" tIns="1920240" bIns="1005840" anchor="b">
            <a:noAutofit/>
          </a:bodyPr>
          <a:lstStyle>
            <a:lvl1pPr marL="0" indent="0" algn="ctr" rtl="0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718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46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17091" y="1026695"/>
            <a:ext cx="11157819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2133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" panose="02000000000000000000" pitchFamily="2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517091" y="366185"/>
            <a:ext cx="11157819" cy="599016"/>
          </a:xfrm>
          <a:prstGeom prst="rect">
            <a:avLst/>
          </a:prstGeom>
        </p:spPr>
        <p:txBody>
          <a:bodyPr lIns="0" tIns="91440" rIns="0" bIns="91440" anchor="ctr"/>
          <a:lstStyle>
            <a:lvl1pPr algn="l">
              <a:defRPr sz="4267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1" name="Picture Placeholder 7"/>
          <p:cNvSpPr>
            <a:spLocks noGrp="1"/>
          </p:cNvSpPr>
          <p:nvPr>
            <p:ph type="pic" sz="quarter" idx="44" hasCustomPrompt="1"/>
          </p:nvPr>
        </p:nvSpPr>
        <p:spPr>
          <a:xfrm>
            <a:off x="5178217" y="2127999"/>
            <a:ext cx="1835568" cy="3283851"/>
          </a:xfrm>
          <a:prstGeom prst="rect">
            <a:avLst/>
          </a:prstGeom>
          <a:noFill/>
          <a:ln w="3175">
            <a:noFill/>
          </a:ln>
        </p:spPr>
        <p:txBody>
          <a:bodyPr wrap="none" tIns="0" bIns="822960" anchor="b"/>
          <a:lstStyle>
            <a:lvl1pPr algn="ctr" rtl="0">
              <a:buNone/>
              <a:defRPr sz="1467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Click Icon To Add Image </a:t>
            </a:r>
          </a:p>
        </p:txBody>
      </p:sp>
    </p:spTree>
    <p:extLst>
      <p:ext uri="{BB962C8B-B14F-4D97-AF65-F5344CB8AC3E}">
        <p14:creationId xmlns:p14="http://schemas.microsoft.com/office/powerpoint/2010/main" val="14042063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47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17091" y="1026695"/>
            <a:ext cx="11157819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2133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" panose="02000000000000000000" pitchFamily="2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517091" y="366185"/>
            <a:ext cx="11157819" cy="599016"/>
          </a:xfrm>
          <a:prstGeom prst="rect">
            <a:avLst/>
          </a:prstGeom>
        </p:spPr>
        <p:txBody>
          <a:bodyPr lIns="0" tIns="91440" rIns="0" bIns="91440" anchor="ctr"/>
          <a:lstStyle>
            <a:lvl1pPr algn="l">
              <a:defRPr sz="4267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44" hasCustomPrompt="1"/>
          </p:nvPr>
        </p:nvSpPr>
        <p:spPr>
          <a:xfrm>
            <a:off x="5178216" y="2128000"/>
            <a:ext cx="1835568" cy="3283850"/>
          </a:xfrm>
          <a:prstGeom prst="rect">
            <a:avLst/>
          </a:prstGeom>
          <a:noFill/>
          <a:ln w="3175">
            <a:noFill/>
          </a:ln>
        </p:spPr>
        <p:txBody>
          <a:bodyPr wrap="none" tIns="0" bIns="822960" anchor="b"/>
          <a:lstStyle>
            <a:lvl1pPr algn="ctr" rtl="0">
              <a:buNone/>
              <a:defRPr sz="1467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Click Icon To Add Image </a:t>
            </a:r>
          </a:p>
        </p:txBody>
      </p:sp>
    </p:spTree>
    <p:extLst>
      <p:ext uri="{BB962C8B-B14F-4D97-AF65-F5344CB8AC3E}">
        <p14:creationId xmlns:p14="http://schemas.microsoft.com/office/powerpoint/2010/main" val="3143825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4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17091" y="1026695"/>
            <a:ext cx="11157819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2133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" panose="02000000000000000000" pitchFamily="2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517091" y="366185"/>
            <a:ext cx="11157819" cy="599016"/>
          </a:xfrm>
          <a:prstGeom prst="rect">
            <a:avLst/>
          </a:prstGeom>
        </p:spPr>
        <p:txBody>
          <a:bodyPr lIns="0" tIns="91440" rIns="0" bIns="91440" anchor="ctr"/>
          <a:lstStyle>
            <a:lvl1pPr algn="l">
              <a:defRPr sz="4267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44" hasCustomPrompt="1"/>
          </p:nvPr>
        </p:nvSpPr>
        <p:spPr>
          <a:xfrm>
            <a:off x="1131149" y="2119037"/>
            <a:ext cx="1835568" cy="3292813"/>
          </a:xfrm>
          <a:prstGeom prst="rect">
            <a:avLst/>
          </a:prstGeom>
          <a:noFill/>
          <a:ln w="3175">
            <a:noFill/>
          </a:ln>
        </p:spPr>
        <p:txBody>
          <a:bodyPr wrap="none" tIns="0" bIns="822960" anchor="b"/>
          <a:lstStyle>
            <a:lvl1pPr algn="ctr" rtl="0">
              <a:buNone/>
              <a:defRPr sz="1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Click Icon To Add Image </a:t>
            </a:r>
          </a:p>
        </p:txBody>
      </p:sp>
    </p:spTree>
    <p:extLst>
      <p:ext uri="{BB962C8B-B14F-4D97-AF65-F5344CB8AC3E}">
        <p14:creationId xmlns:p14="http://schemas.microsoft.com/office/powerpoint/2010/main" val="3546835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17091" y="1026695"/>
            <a:ext cx="11157819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2133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" panose="02000000000000000000" pitchFamily="2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517091" y="366185"/>
            <a:ext cx="11157819" cy="599016"/>
          </a:xfrm>
          <a:prstGeom prst="rect">
            <a:avLst/>
          </a:prstGeom>
        </p:spPr>
        <p:txBody>
          <a:bodyPr lIns="0" tIns="91440" rIns="0" bIns="91440" anchor="ctr"/>
          <a:lstStyle>
            <a:lvl1pPr algn="l">
              <a:defRPr sz="4267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07604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49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17091" y="1026695"/>
            <a:ext cx="11157819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2133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" panose="02000000000000000000" pitchFamily="2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517091" y="366185"/>
            <a:ext cx="11157819" cy="599016"/>
          </a:xfrm>
          <a:prstGeom prst="rect">
            <a:avLst/>
          </a:prstGeom>
        </p:spPr>
        <p:txBody>
          <a:bodyPr lIns="0" tIns="91440" rIns="0" bIns="91440" anchor="ctr"/>
          <a:lstStyle>
            <a:lvl1pPr algn="l">
              <a:defRPr sz="4267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45" hasCustomPrompt="1"/>
          </p:nvPr>
        </p:nvSpPr>
        <p:spPr>
          <a:xfrm>
            <a:off x="8852749" y="2119037"/>
            <a:ext cx="1835568" cy="3292813"/>
          </a:xfrm>
          <a:prstGeom prst="rect">
            <a:avLst/>
          </a:prstGeom>
          <a:noFill/>
          <a:ln w="3175">
            <a:noFill/>
          </a:ln>
        </p:spPr>
        <p:txBody>
          <a:bodyPr wrap="none" tIns="0" bIns="822960" anchor="b"/>
          <a:lstStyle>
            <a:lvl1pPr algn="ctr" rtl="0">
              <a:buNone/>
              <a:defRPr sz="1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Click Icon To Add Image </a:t>
            </a:r>
          </a:p>
        </p:txBody>
      </p:sp>
    </p:spTree>
    <p:extLst>
      <p:ext uri="{BB962C8B-B14F-4D97-AF65-F5344CB8AC3E}">
        <p14:creationId xmlns:p14="http://schemas.microsoft.com/office/powerpoint/2010/main" val="8681013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50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7"/>
          <p:cNvSpPr>
            <a:spLocks noGrp="1"/>
          </p:cNvSpPr>
          <p:nvPr>
            <p:ph type="pic" sz="quarter" idx="44" hasCustomPrompt="1"/>
          </p:nvPr>
        </p:nvSpPr>
        <p:spPr>
          <a:xfrm>
            <a:off x="4285304" y="2384036"/>
            <a:ext cx="3514740" cy="2824202"/>
          </a:xfrm>
          <a:prstGeom prst="rect">
            <a:avLst/>
          </a:prstGeom>
          <a:noFill/>
          <a:ln w="3175">
            <a:noFill/>
          </a:ln>
        </p:spPr>
        <p:txBody>
          <a:bodyPr wrap="none" tIns="0" bIns="640080" anchor="b"/>
          <a:lstStyle>
            <a:lvl1pPr algn="ctr" rtl="0">
              <a:buNone/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Click Icon To Add Image </a:t>
            </a:r>
          </a:p>
        </p:txBody>
      </p:sp>
      <p:sp>
        <p:nvSpPr>
          <p:cNvPr id="2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17091" y="1026695"/>
            <a:ext cx="11157819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2133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" panose="02000000000000000000" pitchFamily="2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517091" y="366185"/>
            <a:ext cx="11157819" cy="599016"/>
          </a:xfrm>
          <a:prstGeom prst="rect">
            <a:avLst/>
          </a:prstGeom>
        </p:spPr>
        <p:txBody>
          <a:bodyPr lIns="0" tIns="91440" rIns="0" bIns="91440" anchor="ctr"/>
          <a:lstStyle>
            <a:lvl1pPr algn="l">
              <a:defRPr sz="4267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35470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5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17091" y="1026695"/>
            <a:ext cx="11157819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2133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" panose="02000000000000000000" pitchFamily="2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517091" y="366185"/>
            <a:ext cx="11157819" cy="599016"/>
          </a:xfrm>
          <a:prstGeom prst="rect">
            <a:avLst/>
          </a:prstGeom>
        </p:spPr>
        <p:txBody>
          <a:bodyPr lIns="0" tIns="91440" rIns="0" bIns="91440" anchor="ctr"/>
          <a:lstStyle>
            <a:lvl1pPr algn="l">
              <a:defRPr sz="4267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44" hasCustomPrompt="1"/>
          </p:nvPr>
        </p:nvSpPr>
        <p:spPr>
          <a:xfrm>
            <a:off x="4182141" y="1884322"/>
            <a:ext cx="3827718" cy="2377265"/>
          </a:xfrm>
          <a:prstGeom prst="rect">
            <a:avLst/>
          </a:prstGeom>
          <a:noFill/>
          <a:ln w="3175">
            <a:noFill/>
          </a:ln>
        </p:spPr>
        <p:txBody>
          <a:bodyPr wrap="none" tIns="0" bIns="457200" anchor="b"/>
          <a:lstStyle>
            <a:lvl1pPr algn="ctr" rtl="0">
              <a:buNone/>
              <a:defRPr sz="1467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Click Icon To Add Image </a:t>
            </a:r>
          </a:p>
        </p:txBody>
      </p:sp>
    </p:spTree>
    <p:extLst>
      <p:ext uri="{BB962C8B-B14F-4D97-AF65-F5344CB8AC3E}">
        <p14:creationId xmlns:p14="http://schemas.microsoft.com/office/powerpoint/2010/main" val="10828876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5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17091" y="1026695"/>
            <a:ext cx="11157819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2133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" panose="02000000000000000000" pitchFamily="2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517091" y="366185"/>
            <a:ext cx="11157819" cy="599016"/>
          </a:xfrm>
          <a:prstGeom prst="rect">
            <a:avLst/>
          </a:prstGeom>
        </p:spPr>
        <p:txBody>
          <a:bodyPr lIns="0" tIns="91440" rIns="0" bIns="91440" anchor="ctr"/>
          <a:lstStyle>
            <a:lvl1pPr algn="l">
              <a:defRPr sz="4267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44" hasCustomPrompt="1"/>
          </p:nvPr>
        </p:nvSpPr>
        <p:spPr>
          <a:xfrm>
            <a:off x="1447776" y="2517149"/>
            <a:ext cx="3827719" cy="2385029"/>
          </a:xfrm>
          <a:prstGeom prst="rect">
            <a:avLst/>
          </a:prstGeom>
          <a:noFill/>
          <a:ln w="3175">
            <a:noFill/>
          </a:ln>
        </p:spPr>
        <p:txBody>
          <a:bodyPr wrap="none" tIns="0" bIns="457200" anchor="b"/>
          <a:lstStyle>
            <a:lvl1pPr algn="ctr" rtl="0">
              <a:buNone/>
              <a:defRPr sz="1467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Click Icon To Add Image </a:t>
            </a:r>
          </a:p>
        </p:txBody>
      </p:sp>
    </p:spTree>
    <p:extLst>
      <p:ext uri="{BB962C8B-B14F-4D97-AF65-F5344CB8AC3E}">
        <p14:creationId xmlns:p14="http://schemas.microsoft.com/office/powerpoint/2010/main" val="6053582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5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17091" y="1026695"/>
            <a:ext cx="11157819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2133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" panose="02000000000000000000" pitchFamily="2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517091" y="366185"/>
            <a:ext cx="11157819" cy="599016"/>
          </a:xfrm>
          <a:prstGeom prst="rect">
            <a:avLst/>
          </a:prstGeom>
        </p:spPr>
        <p:txBody>
          <a:bodyPr lIns="0" tIns="91440" rIns="0" bIns="91440" anchor="ctr"/>
          <a:lstStyle>
            <a:lvl1pPr algn="l">
              <a:defRPr sz="4267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44" hasCustomPrompt="1"/>
          </p:nvPr>
        </p:nvSpPr>
        <p:spPr>
          <a:xfrm>
            <a:off x="7918964" y="1985442"/>
            <a:ext cx="2824205" cy="3514739"/>
          </a:xfrm>
          <a:prstGeom prst="rect">
            <a:avLst/>
          </a:prstGeom>
          <a:noFill/>
          <a:ln w="3175">
            <a:noFill/>
          </a:ln>
        </p:spPr>
        <p:txBody>
          <a:bodyPr wrap="none" tIns="0" bIns="1005840" anchor="b"/>
          <a:lstStyle>
            <a:lvl1pPr algn="ctr" rtl="0">
              <a:buNone/>
              <a:defRPr sz="1467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Click Icon To Add Image </a:t>
            </a:r>
          </a:p>
        </p:txBody>
      </p:sp>
    </p:spTree>
    <p:extLst>
      <p:ext uri="{BB962C8B-B14F-4D97-AF65-F5344CB8AC3E}">
        <p14:creationId xmlns:p14="http://schemas.microsoft.com/office/powerpoint/2010/main" val="26140408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021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1005840" anchor="ctr"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20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X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-1"/>
            <a:ext cx="12192000" cy="5418668"/>
          </a:xfrm>
          <a:custGeom>
            <a:avLst/>
            <a:gdLst>
              <a:gd name="connsiteX0" fmla="*/ 0 w 4572000"/>
              <a:gd name="connsiteY0" fmla="*/ 0 h 5143500"/>
              <a:gd name="connsiteX1" fmla="*/ 4572000 w 4572000"/>
              <a:gd name="connsiteY1" fmla="*/ 0 h 5143500"/>
              <a:gd name="connsiteX2" fmla="*/ 4572000 w 4572000"/>
              <a:gd name="connsiteY2" fmla="*/ 5143500 h 5143500"/>
              <a:gd name="connsiteX3" fmla="*/ 0 w 4572000"/>
              <a:gd name="connsiteY3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0" h="5143500">
                <a:moveTo>
                  <a:pt x="0" y="0"/>
                </a:moveTo>
                <a:lnTo>
                  <a:pt x="4572000" y="0"/>
                </a:lnTo>
                <a:lnTo>
                  <a:pt x="4572000" y="5143500"/>
                </a:lnTo>
                <a:lnTo>
                  <a:pt x="0" y="5143500"/>
                </a:lnTo>
                <a:close/>
              </a:path>
            </a:pathLst>
          </a:custGeom>
        </p:spPr>
        <p:txBody>
          <a:bodyPr wrap="square" tIns="91440" bIns="64008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02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181722" y="4"/>
            <a:ext cx="6010276" cy="6858000"/>
          </a:xfrm>
          <a:custGeom>
            <a:avLst/>
            <a:gdLst>
              <a:gd name="connsiteX0" fmla="*/ 2068356 w 6010276"/>
              <a:gd name="connsiteY0" fmla="*/ 0 h 6858000"/>
              <a:gd name="connsiteX1" fmla="*/ 6010276 w 6010276"/>
              <a:gd name="connsiteY1" fmla="*/ 0 h 6858000"/>
              <a:gd name="connsiteX2" fmla="*/ 6010276 w 6010276"/>
              <a:gd name="connsiteY2" fmla="*/ 6858000 h 6858000"/>
              <a:gd name="connsiteX3" fmla="*/ 742665 w 6010276"/>
              <a:gd name="connsiteY3" fmla="*/ 6858000 h 6858000"/>
              <a:gd name="connsiteX4" fmla="*/ 710894 w 6010276"/>
              <a:gd name="connsiteY4" fmla="*/ 6806496 h 6858000"/>
              <a:gd name="connsiteX5" fmla="*/ 0 w 6010276"/>
              <a:gd name="connsiteY5" fmla="*/ 4160289 h 6858000"/>
              <a:gd name="connsiteX6" fmla="*/ 1972427 w 6010276"/>
              <a:gd name="connsiteY6" fmla="*/ 708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10276" h="6858000">
                <a:moveTo>
                  <a:pt x="2068356" y="0"/>
                </a:moveTo>
                <a:lnTo>
                  <a:pt x="6010276" y="0"/>
                </a:lnTo>
                <a:lnTo>
                  <a:pt x="6010276" y="6858000"/>
                </a:lnTo>
                <a:lnTo>
                  <a:pt x="742665" y="6858000"/>
                </a:lnTo>
                <a:lnTo>
                  <a:pt x="710894" y="6806496"/>
                </a:lnTo>
                <a:cubicBezTo>
                  <a:pt x="259779" y="6034905"/>
                  <a:pt x="0" y="5129125"/>
                  <a:pt x="0" y="4160289"/>
                </a:cubicBezTo>
                <a:cubicBezTo>
                  <a:pt x="0" y="2486845"/>
                  <a:pt x="775042" y="1001530"/>
                  <a:pt x="1972427" y="7089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bg1"/>
            </a:solidFill>
          </a:ln>
        </p:spPr>
        <p:txBody>
          <a:bodyPr wrap="square" tIns="1620000" anchor="ctr">
            <a:noAutofit/>
          </a:bodyPr>
          <a:lstStyle>
            <a:lvl1pPr marL="0" indent="0" algn="ctr">
              <a:buNone/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020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X_0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 tIns="1005840" anchor="ctr"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55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X_0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0" y="1"/>
            <a:ext cx="12192000" cy="4248150"/>
          </a:xfrm>
          <a:custGeom>
            <a:avLst/>
            <a:gdLst>
              <a:gd name="connsiteX0" fmla="*/ 0 w 4572000"/>
              <a:gd name="connsiteY0" fmla="*/ 0 h 5143500"/>
              <a:gd name="connsiteX1" fmla="*/ 4572000 w 4572000"/>
              <a:gd name="connsiteY1" fmla="*/ 0 h 5143500"/>
              <a:gd name="connsiteX2" fmla="*/ 4572000 w 4572000"/>
              <a:gd name="connsiteY2" fmla="*/ 5143500 h 5143500"/>
              <a:gd name="connsiteX3" fmla="*/ 0 w 4572000"/>
              <a:gd name="connsiteY3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0" h="5143500">
                <a:moveTo>
                  <a:pt x="0" y="0"/>
                </a:moveTo>
                <a:lnTo>
                  <a:pt x="4572000" y="0"/>
                </a:lnTo>
                <a:lnTo>
                  <a:pt x="4572000" y="5143500"/>
                </a:lnTo>
                <a:lnTo>
                  <a:pt x="0" y="5143500"/>
                </a:lnTo>
                <a:close/>
              </a:path>
            </a:pathLst>
          </a:custGeom>
        </p:spPr>
        <p:txBody>
          <a:bodyPr wrap="square" tIns="1920240" bIns="10058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425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1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352000" y="0"/>
            <a:ext cx="6840000" cy="6858000"/>
          </a:xfrm>
          <a:prstGeom prst="rect">
            <a:avLst/>
          </a:prstGeom>
        </p:spPr>
        <p:txBody>
          <a:bodyPr tIns="1005840" anchor="ctr"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_1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096000" cy="33818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1920240" bIns="10058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3476171"/>
            <a:ext cx="6096000" cy="33818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1920240" bIns="1005840" anchor="b">
            <a:noAutofit/>
          </a:bodyPr>
          <a:lstStyle>
            <a:lvl1pPr marL="0" indent="0" algn="ctr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12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4061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652" r:id="rId2"/>
    <p:sldLayoutId id="2147483655" r:id="rId3"/>
    <p:sldLayoutId id="2147483694" r:id="rId4"/>
    <p:sldLayoutId id="2147483653" r:id="rId5"/>
    <p:sldLayoutId id="2147483661" r:id="rId6"/>
    <p:sldLayoutId id="2147483659" r:id="rId7"/>
    <p:sldLayoutId id="2147483685" r:id="rId8"/>
    <p:sldLayoutId id="2147483687" r:id="rId9"/>
    <p:sldLayoutId id="2147483688" r:id="rId10"/>
    <p:sldLayoutId id="2147483689" r:id="rId11"/>
    <p:sldLayoutId id="2147483690" r:id="rId12"/>
    <p:sldLayoutId id="2147483702" r:id="rId13"/>
    <p:sldLayoutId id="2147483704" r:id="rId14"/>
    <p:sldLayoutId id="2147483706" r:id="rId15"/>
    <p:sldLayoutId id="2147483692" r:id="rId16"/>
    <p:sldLayoutId id="2147483787" r:id="rId17"/>
    <p:sldLayoutId id="2147483789" r:id="rId18"/>
    <p:sldLayoutId id="2147483790" r:id="rId19"/>
    <p:sldLayoutId id="2147483791" r:id="rId20"/>
    <p:sldLayoutId id="2147483795" r:id="rId21"/>
    <p:sldLayoutId id="2147483792" r:id="rId22"/>
    <p:sldLayoutId id="2147483793" r:id="rId23"/>
    <p:sldLayoutId id="2147483794" r:id="rId24"/>
    <p:sldLayoutId id="2147483798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 rot="5400000">
            <a:off x="4943899" y="-1193880"/>
            <a:ext cx="2791882" cy="104775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3" name="Rectangle 22"/>
          <p:cNvSpPr/>
          <p:nvPr/>
        </p:nvSpPr>
        <p:spPr>
          <a:xfrm>
            <a:off x="842010" y="3752482"/>
            <a:ext cx="10363200" cy="584775"/>
          </a:xfrm>
          <a:prstGeom prst="rect">
            <a:avLst/>
          </a:prstGeom>
          <a:ln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lt-LT" sz="3200" b="1" dirty="0">
                <a:solidFill>
                  <a:schemeClr val="bg1"/>
                </a:solidFill>
              </a:rPr>
              <a:t>Lietuvos kelių finansavimas 2020 metais </a:t>
            </a:r>
            <a:endParaRPr lang="lt-LT" sz="3200" dirty="0">
              <a:solidFill>
                <a:schemeClr val="bg1"/>
              </a:solidFill>
            </a:endParaRPr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F18E1FBF-0277-4E4B-B3F5-F0C8A15ABD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50" y="449365"/>
            <a:ext cx="4561701" cy="165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664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740994"/>
              </p:ext>
            </p:extLst>
          </p:nvPr>
        </p:nvGraphicFramePr>
        <p:xfrm>
          <a:off x="601000" y="2309113"/>
          <a:ext cx="10958233" cy="4135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7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24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14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2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16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SM įsakymai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Aprašo papunkčio Nr., veikla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Skirta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Dalis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7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2020-05-25 Nr. 3-347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4.1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paprastasis remontas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23</a:t>
                      </a:r>
                      <a:r>
                        <a:rPr lang="lt-LT" sz="2400" baseline="0" dirty="0">
                          <a:effectLst/>
                        </a:rPr>
                        <a:t> </a:t>
                      </a:r>
                      <a:r>
                        <a:rPr lang="lt-LT" sz="2400" dirty="0">
                          <a:effectLst/>
                        </a:rPr>
                        <a:t>851,8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20,1%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7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2020-05-25 Nr. 3-346 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4.2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žvyrkeliai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35</a:t>
                      </a:r>
                      <a:r>
                        <a:rPr lang="lt-LT" sz="2400" baseline="0" dirty="0">
                          <a:effectLst/>
                        </a:rPr>
                        <a:t> </a:t>
                      </a:r>
                      <a:r>
                        <a:rPr lang="lt-LT" sz="2400" dirty="0">
                          <a:effectLst/>
                        </a:rPr>
                        <a:t>620,1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31,3%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7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2020-05-22 Nr. 3-345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4.3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saugumo priemonės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22</a:t>
                      </a:r>
                      <a:r>
                        <a:rPr lang="lt-LT" sz="2400" baseline="0" dirty="0">
                          <a:effectLst/>
                        </a:rPr>
                        <a:t> </a:t>
                      </a:r>
                      <a:r>
                        <a:rPr lang="lt-LT" sz="2400" dirty="0">
                          <a:effectLst/>
                        </a:rPr>
                        <a:t>920,1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20,1%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7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2020-05-19 Nr. 3-333 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4.4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lankytinos vietovės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10 222,4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8,9%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27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2020-05-19 Nr. 3-331 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4.5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pasienio keliai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6</a:t>
                      </a:r>
                      <a:r>
                        <a:rPr lang="lt-LT" sz="2400" baseline="0" dirty="0">
                          <a:effectLst/>
                        </a:rPr>
                        <a:t> </a:t>
                      </a:r>
                      <a:r>
                        <a:rPr lang="lt-LT" sz="2400" dirty="0">
                          <a:effectLst/>
                        </a:rPr>
                        <a:t>162,4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5,4%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0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2020-05-19 Nr. 3-332 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4.6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darbo vietos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15</a:t>
                      </a:r>
                      <a:r>
                        <a:rPr lang="lt-LT" sz="2400" baseline="0" dirty="0">
                          <a:effectLst/>
                        </a:rPr>
                        <a:t> </a:t>
                      </a:r>
                      <a:r>
                        <a:rPr lang="lt-LT" sz="2400" dirty="0">
                          <a:effectLst/>
                        </a:rPr>
                        <a:t>112,9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13,3%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0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lt-LT" sz="2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lt-LT" sz="2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</a:rPr>
                        <a:t>Iš viso Plano lėšų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dirty="0">
                          <a:effectLst/>
                        </a:rPr>
                        <a:t>113 889,7</a:t>
                      </a:r>
                      <a:endParaRPr lang="lt-LT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</a:rPr>
                        <a:t>100,0%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6749" marR="106749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Stačiakampis 8"/>
          <p:cNvSpPr/>
          <p:nvPr/>
        </p:nvSpPr>
        <p:spPr>
          <a:xfrm>
            <a:off x="2883531" y="163842"/>
            <a:ext cx="62510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2000" b="1" dirty="0">
                <a:solidFill>
                  <a:schemeClr val="accent1">
                    <a:lumMod val="75000"/>
                  </a:schemeClr>
                </a:solidFill>
              </a:rPr>
              <a:t>PLANO LĖŠŲ PASKIRSTYMAS SAVIVALDYBĖMS </a:t>
            </a:r>
            <a:endParaRPr lang="lt-LT" sz="2000" b="1" dirty="0"/>
          </a:p>
        </p:txBody>
      </p:sp>
      <p:sp>
        <p:nvSpPr>
          <p:cNvPr id="10" name="Suapvalintas stačiakampis 9"/>
          <p:cNvSpPr/>
          <p:nvPr/>
        </p:nvSpPr>
        <p:spPr>
          <a:xfrm>
            <a:off x="849800" y="812969"/>
            <a:ext cx="10460635" cy="110799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69202" y="794266"/>
            <a:ext cx="1087966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</a:t>
            </a:r>
            <a:r>
              <a:rPr kumimoji="0" lang="lt-LT" altLang="lt-LT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iuo metu </a:t>
            </a:r>
            <a:r>
              <a:rPr kumimoji="0" lang="lt-LT" altLang="lt-LT" sz="2400" b="1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60</a:t>
            </a:r>
            <a:r>
              <a:rPr kumimoji="0" lang="lt-LT" altLang="lt-LT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savivaldybių </a:t>
            </a:r>
            <a:r>
              <a:rPr kumimoji="0" lang="lt-LT" altLang="lt-LT" sz="2400" b="1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484</a:t>
            </a:r>
            <a:r>
              <a:rPr kumimoji="0" lang="lt-LT" altLang="lt-LT" sz="2400" b="1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lt-LT" altLang="lt-LT" sz="24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vietinės reik</a:t>
            </a:r>
            <a:r>
              <a:rPr kumimoji="0" lang="lt-LT" altLang="lt-LT" sz="24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</a:t>
            </a:r>
            <a:r>
              <a:rPr kumimoji="0" lang="lt-LT" altLang="lt-LT" sz="24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mės kelių objektams </a:t>
            </a:r>
            <a:r>
              <a:rPr kumimoji="0" lang="lt-LT" altLang="lt-LT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finansuoti susisiekimo ministro įsakymais jau paskirstyta </a:t>
            </a:r>
            <a:br>
              <a:rPr kumimoji="0" lang="lt-LT" altLang="lt-LT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lt-LT" altLang="lt-LT" sz="2400" b="1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113 889,7 </a:t>
            </a:r>
            <a:r>
              <a:rPr kumimoji="0" lang="lt-LT" altLang="lt-LT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tūkst. </a:t>
            </a:r>
            <a:r>
              <a:rPr kumimoji="0" lang="lt-LT" altLang="lt-LT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</a:t>
            </a:r>
            <a:r>
              <a:rPr kumimoji="0" lang="lt-LT" altLang="lt-LT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Plano lė</a:t>
            </a:r>
            <a:r>
              <a:rPr kumimoji="0" lang="lt-LT" altLang="lt-LT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</a:t>
            </a:r>
            <a:r>
              <a:rPr kumimoji="0" lang="lt-LT" altLang="lt-LT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</a:t>
            </a:r>
            <a:endParaRPr kumimoji="0" lang="lt-LT" altLang="lt-LT" sz="3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501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029213798"/>
              </p:ext>
            </p:extLst>
          </p:nvPr>
        </p:nvGraphicFramePr>
        <p:xfrm>
          <a:off x="1117601" y="-541866"/>
          <a:ext cx="9677401" cy="57016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uapvalintas stačiakampis 6"/>
          <p:cNvSpPr/>
          <p:nvPr/>
        </p:nvSpPr>
        <p:spPr>
          <a:xfrm>
            <a:off x="781052" y="4961467"/>
            <a:ext cx="11002432" cy="14732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" name="Stačiakampis 3"/>
          <p:cNvSpPr/>
          <p:nvPr/>
        </p:nvSpPr>
        <p:spPr>
          <a:xfrm>
            <a:off x="894293" y="5097902"/>
            <a:ext cx="107759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lt-LT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Susisiekimo ministerija</a:t>
            </a:r>
            <a:r>
              <a:rPr lang="lt-LT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b="1" u="sng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2020-06-04 raštu Nr. 2-2851 </a:t>
            </a:r>
            <a:r>
              <a:rPr lang="lt-LT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savivaldybes informavo, kad </a:t>
            </a:r>
            <a:r>
              <a:rPr lang="lt-LT" b="1" u="sng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 š. m. liepos 1 d.</a:t>
            </a:r>
            <a:r>
              <a:rPr lang="lt-LT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Kelių direkcijai turi būti pateiktos su rangovu sudarytos sutartys ir pasirašytos finansavimo sutartys, priešingu atveju atrankos komisija, gavusi informaciją apie nepasirašytas finansavimo sutartis, svarstys klausimą dėl Plano lėšų </a:t>
            </a:r>
            <a:r>
              <a:rPr lang="lt-LT" b="1" u="sng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perskirstymo kitiems kelių objektams</a:t>
            </a:r>
            <a:r>
              <a:rPr lang="lt-LT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lt-L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248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čiakampis 3"/>
          <p:cNvSpPr/>
          <p:nvPr/>
        </p:nvSpPr>
        <p:spPr>
          <a:xfrm>
            <a:off x="1" y="0"/>
            <a:ext cx="12191999" cy="1200329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lt-LT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Dokumentai savivaldybėms yra pateikti, pakankamai nemažai finansavimo sutarčių dokumentų savivaldybės turi taisyti. Vienus ar kitus finansavimo sutarčių dokumentus taisė (taiso) </a:t>
            </a:r>
            <a:br>
              <a:rPr lang="lt-LT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t-LT" sz="2400" b="1" u="sng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 savivaldybių </a:t>
            </a:r>
            <a:r>
              <a:rPr lang="lt-LT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arba </a:t>
            </a:r>
            <a:r>
              <a:rPr lang="lt-LT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27%</a:t>
            </a:r>
            <a:r>
              <a:rPr lang="lt-LT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Pastebimos tokios </a:t>
            </a:r>
            <a:r>
              <a:rPr lang="lt-LT" sz="2400" b="1" u="sng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klaidos</a:t>
            </a:r>
            <a:r>
              <a:rPr lang="lt-LT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lt-LT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421769804"/>
              </p:ext>
            </p:extLst>
          </p:nvPr>
        </p:nvGraphicFramePr>
        <p:xfrm>
          <a:off x="1071029" y="1439333"/>
          <a:ext cx="993140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2211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Lentelė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486798"/>
              </p:ext>
            </p:extLst>
          </p:nvPr>
        </p:nvGraphicFramePr>
        <p:xfrm>
          <a:off x="1484555" y="1259885"/>
          <a:ext cx="8743907" cy="34236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8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8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8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8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89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641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 </a:t>
                      </a:r>
                      <a:endParaRPr lang="lt-L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Pateikta Kelių direkcijai</a:t>
                      </a:r>
                      <a:endParaRPr lang="lt-L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iš jų</a:t>
                      </a:r>
                      <a:endParaRPr lang="lt-L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1202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Netinkamai parengtos</a:t>
                      </a:r>
                      <a:endParaRPr lang="lt-L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Tikrinamos, teikiamos vizuoti ir pasirašyti</a:t>
                      </a:r>
                      <a:endParaRPr lang="lt-L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>
                          <a:effectLst/>
                        </a:rPr>
                        <a:t>Pasirašytos ir užregistruotos</a:t>
                      </a:r>
                      <a:endParaRPr lang="lt-L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0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Finansavimo sutartys, vnt.</a:t>
                      </a:r>
                      <a:endParaRPr lang="lt-L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>
                          <a:effectLst/>
                        </a:rPr>
                        <a:t>142</a:t>
                      </a:r>
                      <a:endParaRPr lang="lt-L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>
                          <a:effectLst/>
                        </a:rPr>
                        <a:t>12</a:t>
                      </a:r>
                      <a:endParaRPr lang="lt-L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>
                          <a:effectLst/>
                        </a:rPr>
                        <a:t>21</a:t>
                      </a:r>
                      <a:endParaRPr lang="lt-L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109</a:t>
                      </a:r>
                      <a:endParaRPr lang="lt-L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80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Finansavimo sutartys, proc.</a:t>
                      </a:r>
                      <a:endParaRPr lang="lt-L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>
                          <a:effectLst/>
                        </a:rPr>
                        <a:t>82%</a:t>
                      </a:r>
                      <a:endParaRPr lang="lt-L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7%</a:t>
                      </a:r>
                      <a:endParaRPr lang="lt-L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>
                          <a:effectLst/>
                        </a:rPr>
                        <a:t>12%</a:t>
                      </a:r>
                      <a:endParaRPr lang="lt-L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63%</a:t>
                      </a:r>
                      <a:endParaRPr lang="lt-L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95410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FINANSAVIMO SUTARČIŲ DĖL PLANO LĖŠŲ PANAUDOJIMO PASIRAŠYMO SITUACIJA BIRŽELIO 30 D.</a:t>
            </a:r>
            <a:endParaRPr kumimoji="0" lang="lt-LT" altLang="lt-LT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6" name="Stačiakampis 5"/>
          <p:cNvSpPr/>
          <p:nvPr/>
        </p:nvSpPr>
        <p:spPr>
          <a:xfrm>
            <a:off x="867833" y="5293119"/>
            <a:ext cx="10456334" cy="1200329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Finansavimo sutarčių teikimas ypač suaktyvėjo paskutinėmis dienomis: birželio 29 d. pateikta 10, birželio 30 d. – 20. 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Tinkamai parengtas sutartis su savivaldybėmis dėl Plano lėšų panaudojimo Kelių direkcija pasirašo vidutiniškai per 2-3 d. d. </a:t>
            </a:r>
            <a:endParaRPr lang="lt-LT" sz="16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923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apvalintas stačiakampis 4"/>
          <p:cNvSpPr/>
          <p:nvPr/>
        </p:nvSpPr>
        <p:spPr>
          <a:xfrm>
            <a:off x="1015997" y="1515533"/>
            <a:ext cx="10735733" cy="149013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Preliminariai šiuo metu savivaldybės dar neparengė finansavimo sutarčių </a:t>
            </a:r>
            <a:br>
              <a:rPr lang="lt-LT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t-LT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dėl 117 arba 24% (iš 484) vietinės reikšmės kelių objektų finansavimo </a:t>
            </a:r>
          </a:p>
        </p:txBody>
      </p:sp>
      <p:sp>
        <p:nvSpPr>
          <p:cNvPr id="6" name="Suapvalintas stačiakampis 5"/>
          <p:cNvSpPr/>
          <p:nvPr/>
        </p:nvSpPr>
        <p:spPr>
          <a:xfrm>
            <a:off x="1490130" y="3503081"/>
            <a:ext cx="9787466" cy="1049867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Pagrindinė problema – nenupirkti darbai, nepasirašytos rangos sutartys </a:t>
            </a:r>
          </a:p>
        </p:txBody>
      </p:sp>
    </p:spTree>
    <p:extLst>
      <p:ext uri="{BB962C8B-B14F-4D97-AF65-F5344CB8AC3E}">
        <p14:creationId xmlns:p14="http://schemas.microsoft.com/office/powerpoint/2010/main" val="549724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768709425"/>
              </p:ext>
            </p:extLst>
          </p:nvPr>
        </p:nvGraphicFramePr>
        <p:xfrm>
          <a:off x="1650999" y="990601"/>
          <a:ext cx="8957733" cy="5740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tačiakampis 6"/>
          <p:cNvSpPr/>
          <p:nvPr/>
        </p:nvSpPr>
        <p:spPr>
          <a:xfrm>
            <a:off x="3248945" y="177800"/>
            <a:ext cx="45949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2400" b="1" dirty="0">
                <a:solidFill>
                  <a:schemeClr val="accent1">
                    <a:lumMod val="75000"/>
                  </a:schemeClr>
                </a:solidFill>
              </a:rPr>
              <a:t>PAŽANGIOS SAVIVALDYBĖS </a:t>
            </a:r>
            <a:endParaRPr lang="lt-LT" sz="2400" b="1" dirty="0"/>
          </a:p>
        </p:txBody>
      </p:sp>
    </p:spTree>
    <p:extLst>
      <p:ext uri="{BB962C8B-B14F-4D97-AF65-F5344CB8AC3E}">
        <p14:creationId xmlns:p14="http://schemas.microsoft.com/office/powerpoint/2010/main" val="4196448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697468873"/>
              </p:ext>
            </p:extLst>
          </p:nvPr>
        </p:nvGraphicFramePr>
        <p:xfrm>
          <a:off x="685799" y="702732"/>
          <a:ext cx="11184467" cy="5918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uapvalintas stačiakampis 4"/>
          <p:cNvSpPr/>
          <p:nvPr/>
        </p:nvSpPr>
        <p:spPr>
          <a:xfrm>
            <a:off x="5190065" y="5350933"/>
            <a:ext cx="6578601" cy="12700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b="1" dirty="0"/>
              <a:t>Šios savivaldybės pasirašė finansavimo sutartis tik dėl nedidelės dalies skirtų lėšų arba visai nepasirašė;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b="1" dirty="0"/>
              <a:t>Pateikti dokumentai yra su klaidomis.   </a:t>
            </a:r>
          </a:p>
        </p:txBody>
      </p:sp>
      <p:sp>
        <p:nvSpPr>
          <p:cNvPr id="6" name="Stačiakampis 5"/>
          <p:cNvSpPr/>
          <p:nvPr/>
        </p:nvSpPr>
        <p:spPr>
          <a:xfrm>
            <a:off x="3706430" y="60867"/>
            <a:ext cx="5143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2400" b="1" dirty="0">
                <a:solidFill>
                  <a:schemeClr val="accent1">
                    <a:lumMod val="75000"/>
                  </a:schemeClr>
                </a:solidFill>
              </a:rPr>
              <a:t>(NE)PAŽANGIOS SAVIVALDYBĖS </a:t>
            </a:r>
            <a:endParaRPr lang="lt-LT" sz="2400" b="1" dirty="0"/>
          </a:p>
        </p:txBody>
      </p:sp>
    </p:spTree>
    <p:extLst>
      <p:ext uri="{BB962C8B-B14F-4D97-AF65-F5344CB8AC3E}">
        <p14:creationId xmlns:p14="http://schemas.microsoft.com/office/powerpoint/2010/main" val="12907412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/>
          <p:nvPr/>
        </p:nvSpPr>
        <p:spPr>
          <a:xfrm>
            <a:off x="-1" y="15538"/>
            <a:ext cx="6467475" cy="6858000"/>
          </a:xfrm>
          <a:prstGeom prst="rect">
            <a:avLst/>
          </a:pr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2009775" y="2828925"/>
            <a:ext cx="66579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6000" b="1" dirty="0">
                <a:solidFill>
                  <a:schemeClr val="bg1"/>
                </a:solidFill>
              </a:rPr>
              <a:t>AČIŪ</a:t>
            </a:r>
            <a:r>
              <a:rPr lang="lt-LT" sz="6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F18E1FBF-0277-4E4B-B3F5-F0C8A15ABD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9947" y="2541354"/>
            <a:ext cx="5480222" cy="1989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90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54"/>
          <p:cNvSpPr/>
          <p:nvPr/>
        </p:nvSpPr>
        <p:spPr>
          <a:xfrm>
            <a:off x="0" y="-13374"/>
            <a:ext cx="12192000" cy="11747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pSp>
        <p:nvGrpSpPr>
          <p:cNvPr id="54" name="Group 53"/>
          <p:cNvGrpSpPr/>
          <p:nvPr/>
        </p:nvGrpSpPr>
        <p:grpSpPr>
          <a:xfrm>
            <a:off x="6844142" y="3394566"/>
            <a:ext cx="834293" cy="715213"/>
            <a:chOff x="-6429830" y="-1695450"/>
            <a:chExt cx="5998032" cy="5141913"/>
          </a:xfrm>
          <a:solidFill>
            <a:schemeClr val="bg1"/>
          </a:solidFill>
        </p:grpSpPr>
        <p:sp>
          <p:nvSpPr>
            <p:cNvPr id="40" name="Freeform 6"/>
            <p:cNvSpPr>
              <a:spLocks/>
            </p:cNvSpPr>
            <p:nvPr/>
          </p:nvSpPr>
          <p:spPr bwMode="auto">
            <a:xfrm>
              <a:off x="-5695948" y="885825"/>
              <a:ext cx="5264150" cy="2560638"/>
            </a:xfrm>
            <a:custGeom>
              <a:avLst/>
              <a:gdLst>
                <a:gd name="T0" fmla="*/ 1109 w 3316"/>
                <a:gd name="T1" fmla="*/ 26 h 1613"/>
                <a:gd name="T2" fmla="*/ 1717 w 3316"/>
                <a:gd name="T3" fmla="*/ 562 h 1613"/>
                <a:gd name="T4" fmla="*/ 1809 w 3316"/>
                <a:gd name="T5" fmla="*/ 748 h 1613"/>
                <a:gd name="T6" fmla="*/ 1771 w 3316"/>
                <a:gd name="T7" fmla="*/ 950 h 1613"/>
                <a:gd name="T8" fmla="*/ 1685 w 3316"/>
                <a:gd name="T9" fmla="*/ 1048 h 1613"/>
                <a:gd name="T10" fmla="*/ 1489 w 3316"/>
                <a:gd name="T11" fmla="*/ 1114 h 1613"/>
                <a:gd name="T12" fmla="*/ 1294 w 3316"/>
                <a:gd name="T13" fmla="*/ 1046 h 1613"/>
                <a:gd name="T14" fmla="*/ 729 w 3316"/>
                <a:gd name="T15" fmla="*/ 582 h 1613"/>
                <a:gd name="T16" fmla="*/ 529 w 3316"/>
                <a:gd name="T17" fmla="*/ 571 h 1613"/>
                <a:gd name="T18" fmla="*/ 471 w 3316"/>
                <a:gd name="T19" fmla="*/ 476 h 1613"/>
                <a:gd name="T20" fmla="*/ 531 w 3316"/>
                <a:gd name="T21" fmla="*/ 382 h 1613"/>
                <a:gd name="T22" fmla="*/ 708 w 3316"/>
                <a:gd name="T23" fmla="*/ 372 h 1613"/>
                <a:gd name="T24" fmla="*/ 870 w 3316"/>
                <a:gd name="T25" fmla="*/ 374 h 1613"/>
                <a:gd name="T26" fmla="*/ 1410 w 3316"/>
                <a:gd name="T27" fmla="*/ 870 h 1613"/>
                <a:gd name="T28" fmla="*/ 1511 w 3316"/>
                <a:gd name="T29" fmla="*/ 901 h 1613"/>
                <a:gd name="T30" fmla="*/ 1569 w 3316"/>
                <a:gd name="T31" fmla="*/ 869 h 1613"/>
                <a:gd name="T32" fmla="*/ 1595 w 3316"/>
                <a:gd name="T33" fmla="*/ 754 h 1613"/>
                <a:gd name="T34" fmla="*/ 1070 w 3316"/>
                <a:gd name="T35" fmla="*/ 238 h 1613"/>
                <a:gd name="T36" fmla="*/ 211 w 3316"/>
                <a:gd name="T37" fmla="*/ 772 h 1613"/>
                <a:gd name="T38" fmla="*/ 256 w 3316"/>
                <a:gd name="T39" fmla="*/ 936 h 1613"/>
                <a:gd name="T40" fmla="*/ 339 w 3316"/>
                <a:gd name="T41" fmla="*/ 1042 h 1613"/>
                <a:gd name="T42" fmla="*/ 479 w 3316"/>
                <a:gd name="T43" fmla="*/ 1205 h 1613"/>
                <a:gd name="T44" fmla="*/ 616 w 3316"/>
                <a:gd name="T45" fmla="*/ 1339 h 1613"/>
                <a:gd name="T46" fmla="*/ 689 w 3316"/>
                <a:gd name="T47" fmla="*/ 1393 h 1613"/>
                <a:gd name="T48" fmla="*/ 1850 w 3316"/>
                <a:gd name="T49" fmla="*/ 1403 h 1613"/>
                <a:gd name="T50" fmla="*/ 2061 w 3316"/>
                <a:gd name="T51" fmla="*/ 1341 h 1613"/>
                <a:gd name="T52" fmla="*/ 2181 w 3316"/>
                <a:gd name="T53" fmla="*/ 1275 h 1613"/>
                <a:gd name="T54" fmla="*/ 2363 w 3316"/>
                <a:gd name="T55" fmla="*/ 1156 h 1613"/>
                <a:gd name="T56" fmla="*/ 2601 w 3316"/>
                <a:gd name="T57" fmla="*/ 996 h 1613"/>
                <a:gd name="T58" fmla="*/ 2854 w 3316"/>
                <a:gd name="T59" fmla="*/ 825 h 1613"/>
                <a:gd name="T60" fmla="*/ 3044 w 3316"/>
                <a:gd name="T61" fmla="*/ 695 h 1613"/>
                <a:gd name="T62" fmla="*/ 3105 w 3316"/>
                <a:gd name="T63" fmla="*/ 593 h 1613"/>
                <a:gd name="T64" fmla="*/ 3054 w 3316"/>
                <a:gd name="T65" fmla="*/ 483 h 1613"/>
                <a:gd name="T66" fmla="*/ 2937 w 3316"/>
                <a:gd name="T67" fmla="*/ 465 h 1613"/>
                <a:gd name="T68" fmla="*/ 2060 w 3316"/>
                <a:gd name="T69" fmla="*/ 1013 h 1613"/>
                <a:gd name="T70" fmla="*/ 1970 w 3316"/>
                <a:gd name="T71" fmla="*/ 945 h 1613"/>
                <a:gd name="T72" fmla="*/ 1993 w 3316"/>
                <a:gd name="T73" fmla="*/ 837 h 1613"/>
                <a:gd name="T74" fmla="*/ 2884 w 3316"/>
                <a:gd name="T75" fmla="*/ 261 h 1613"/>
                <a:gd name="T76" fmla="*/ 3102 w 3316"/>
                <a:gd name="T77" fmla="*/ 272 h 1613"/>
                <a:gd name="T78" fmla="*/ 3268 w 3316"/>
                <a:gd name="T79" fmla="*/ 412 h 1613"/>
                <a:gd name="T80" fmla="*/ 3314 w 3316"/>
                <a:gd name="T81" fmla="*/ 623 h 1613"/>
                <a:gd name="T82" fmla="*/ 3225 w 3316"/>
                <a:gd name="T83" fmla="*/ 817 h 1613"/>
                <a:gd name="T84" fmla="*/ 3101 w 3316"/>
                <a:gd name="T85" fmla="*/ 911 h 1613"/>
                <a:gd name="T86" fmla="*/ 2930 w 3316"/>
                <a:gd name="T87" fmla="*/ 1027 h 1613"/>
                <a:gd name="T88" fmla="*/ 2704 w 3316"/>
                <a:gd name="T89" fmla="*/ 1181 h 1613"/>
                <a:gd name="T90" fmla="*/ 2472 w 3316"/>
                <a:gd name="T91" fmla="*/ 1337 h 1613"/>
                <a:gd name="T92" fmla="*/ 2283 w 3316"/>
                <a:gd name="T93" fmla="*/ 1459 h 1613"/>
                <a:gd name="T94" fmla="*/ 2149 w 3316"/>
                <a:gd name="T95" fmla="*/ 1532 h 1613"/>
                <a:gd name="T96" fmla="*/ 1902 w 3316"/>
                <a:gd name="T97" fmla="*/ 1611 h 1613"/>
                <a:gd name="T98" fmla="*/ 680 w 3316"/>
                <a:gd name="T99" fmla="*/ 1612 h 1613"/>
                <a:gd name="T100" fmla="*/ 586 w 3316"/>
                <a:gd name="T101" fmla="*/ 1577 h 1613"/>
                <a:gd name="T102" fmla="*/ 450 w 3316"/>
                <a:gd name="T103" fmla="*/ 1473 h 1613"/>
                <a:gd name="T104" fmla="*/ 270 w 3316"/>
                <a:gd name="T105" fmla="*/ 1285 h 1613"/>
                <a:gd name="T106" fmla="*/ 152 w 3316"/>
                <a:gd name="T107" fmla="*/ 1145 h 1613"/>
                <a:gd name="T108" fmla="*/ 84 w 3316"/>
                <a:gd name="T109" fmla="*/ 1058 h 1613"/>
                <a:gd name="T110" fmla="*/ 44 w 3316"/>
                <a:gd name="T111" fmla="*/ 985 h 1613"/>
                <a:gd name="T112" fmla="*/ 0 w 3316"/>
                <a:gd name="T113" fmla="*/ 106 h 1613"/>
                <a:gd name="T114" fmla="*/ 59 w 3316"/>
                <a:gd name="T115" fmla="*/ 11 h 1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316" h="1613">
                  <a:moveTo>
                    <a:pt x="105" y="0"/>
                  </a:moveTo>
                  <a:lnTo>
                    <a:pt x="958" y="0"/>
                  </a:lnTo>
                  <a:lnTo>
                    <a:pt x="1009" y="3"/>
                  </a:lnTo>
                  <a:lnTo>
                    <a:pt x="1059" y="11"/>
                  </a:lnTo>
                  <a:lnTo>
                    <a:pt x="1109" y="26"/>
                  </a:lnTo>
                  <a:lnTo>
                    <a:pt x="1156" y="45"/>
                  </a:lnTo>
                  <a:lnTo>
                    <a:pt x="1200" y="69"/>
                  </a:lnTo>
                  <a:lnTo>
                    <a:pt x="1242" y="99"/>
                  </a:lnTo>
                  <a:lnTo>
                    <a:pt x="1281" y="133"/>
                  </a:lnTo>
                  <a:lnTo>
                    <a:pt x="1717" y="562"/>
                  </a:lnTo>
                  <a:lnTo>
                    <a:pt x="1747" y="595"/>
                  </a:lnTo>
                  <a:lnTo>
                    <a:pt x="1770" y="630"/>
                  </a:lnTo>
                  <a:lnTo>
                    <a:pt x="1789" y="669"/>
                  </a:lnTo>
                  <a:lnTo>
                    <a:pt x="1801" y="709"/>
                  </a:lnTo>
                  <a:lnTo>
                    <a:pt x="1809" y="748"/>
                  </a:lnTo>
                  <a:lnTo>
                    <a:pt x="1813" y="790"/>
                  </a:lnTo>
                  <a:lnTo>
                    <a:pt x="1809" y="831"/>
                  </a:lnTo>
                  <a:lnTo>
                    <a:pt x="1801" y="872"/>
                  </a:lnTo>
                  <a:lnTo>
                    <a:pt x="1789" y="911"/>
                  </a:lnTo>
                  <a:lnTo>
                    <a:pt x="1771" y="950"/>
                  </a:lnTo>
                  <a:lnTo>
                    <a:pt x="1747" y="985"/>
                  </a:lnTo>
                  <a:lnTo>
                    <a:pt x="1718" y="1018"/>
                  </a:lnTo>
                  <a:lnTo>
                    <a:pt x="1717" y="1019"/>
                  </a:lnTo>
                  <a:lnTo>
                    <a:pt x="1717" y="1019"/>
                  </a:lnTo>
                  <a:lnTo>
                    <a:pt x="1685" y="1048"/>
                  </a:lnTo>
                  <a:lnTo>
                    <a:pt x="1650" y="1070"/>
                  </a:lnTo>
                  <a:lnTo>
                    <a:pt x="1612" y="1089"/>
                  </a:lnTo>
                  <a:lnTo>
                    <a:pt x="1573" y="1102"/>
                  </a:lnTo>
                  <a:lnTo>
                    <a:pt x="1532" y="1110"/>
                  </a:lnTo>
                  <a:lnTo>
                    <a:pt x="1489" y="1114"/>
                  </a:lnTo>
                  <a:lnTo>
                    <a:pt x="1446" y="1110"/>
                  </a:lnTo>
                  <a:lnTo>
                    <a:pt x="1405" y="1102"/>
                  </a:lnTo>
                  <a:lnTo>
                    <a:pt x="1365" y="1089"/>
                  </a:lnTo>
                  <a:lnTo>
                    <a:pt x="1328" y="1070"/>
                  </a:lnTo>
                  <a:lnTo>
                    <a:pt x="1294" y="1046"/>
                  </a:lnTo>
                  <a:lnTo>
                    <a:pt x="1262" y="1019"/>
                  </a:lnTo>
                  <a:lnTo>
                    <a:pt x="825" y="583"/>
                  </a:lnTo>
                  <a:lnTo>
                    <a:pt x="797" y="583"/>
                  </a:lnTo>
                  <a:lnTo>
                    <a:pt x="764" y="583"/>
                  </a:lnTo>
                  <a:lnTo>
                    <a:pt x="729" y="582"/>
                  </a:lnTo>
                  <a:lnTo>
                    <a:pt x="692" y="582"/>
                  </a:lnTo>
                  <a:lnTo>
                    <a:pt x="658" y="582"/>
                  </a:lnTo>
                  <a:lnTo>
                    <a:pt x="576" y="582"/>
                  </a:lnTo>
                  <a:lnTo>
                    <a:pt x="552" y="579"/>
                  </a:lnTo>
                  <a:lnTo>
                    <a:pt x="529" y="571"/>
                  </a:lnTo>
                  <a:lnTo>
                    <a:pt x="510" y="558"/>
                  </a:lnTo>
                  <a:lnTo>
                    <a:pt x="494" y="542"/>
                  </a:lnTo>
                  <a:lnTo>
                    <a:pt x="482" y="523"/>
                  </a:lnTo>
                  <a:lnTo>
                    <a:pt x="474" y="500"/>
                  </a:lnTo>
                  <a:lnTo>
                    <a:pt x="471" y="476"/>
                  </a:lnTo>
                  <a:lnTo>
                    <a:pt x="475" y="453"/>
                  </a:lnTo>
                  <a:lnTo>
                    <a:pt x="483" y="430"/>
                  </a:lnTo>
                  <a:lnTo>
                    <a:pt x="495" y="411"/>
                  </a:lnTo>
                  <a:lnTo>
                    <a:pt x="511" y="395"/>
                  </a:lnTo>
                  <a:lnTo>
                    <a:pt x="531" y="382"/>
                  </a:lnTo>
                  <a:lnTo>
                    <a:pt x="552" y="374"/>
                  </a:lnTo>
                  <a:lnTo>
                    <a:pt x="576" y="372"/>
                  </a:lnTo>
                  <a:lnTo>
                    <a:pt x="577" y="372"/>
                  </a:lnTo>
                  <a:lnTo>
                    <a:pt x="659" y="372"/>
                  </a:lnTo>
                  <a:lnTo>
                    <a:pt x="708" y="372"/>
                  </a:lnTo>
                  <a:lnTo>
                    <a:pt x="757" y="373"/>
                  </a:lnTo>
                  <a:lnTo>
                    <a:pt x="802" y="373"/>
                  </a:lnTo>
                  <a:lnTo>
                    <a:pt x="830" y="373"/>
                  </a:lnTo>
                  <a:lnTo>
                    <a:pt x="852" y="373"/>
                  </a:lnTo>
                  <a:lnTo>
                    <a:pt x="870" y="374"/>
                  </a:lnTo>
                  <a:lnTo>
                    <a:pt x="888" y="375"/>
                  </a:lnTo>
                  <a:lnTo>
                    <a:pt x="906" y="381"/>
                  </a:lnTo>
                  <a:lnTo>
                    <a:pt x="926" y="390"/>
                  </a:lnTo>
                  <a:lnTo>
                    <a:pt x="944" y="405"/>
                  </a:lnTo>
                  <a:lnTo>
                    <a:pt x="1410" y="870"/>
                  </a:lnTo>
                  <a:lnTo>
                    <a:pt x="1427" y="884"/>
                  </a:lnTo>
                  <a:lnTo>
                    <a:pt x="1446" y="894"/>
                  </a:lnTo>
                  <a:lnTo>
                    <a:pt x="1468" y="901"/>
                  </a:lnTo>
                  <a:lnTo>
                    <a:pt x="1489" y="903"/>
                  </a:lnTo>
                  <a:lnTo>
                    <a:pt x="1511" y="901"/>
                  </a:lnTo>
                  <a:lnTo>
                    <a:pt x="1532" y="894"/>
                  </a:lnTo>
                  <a:lnTo>
                    <a:pt x="1551" y="884"/>
                  </a:lnTo>
                  <a:lnTo>
                    <a:pt x="1568" y="870"/>
                  </a:lnTo>
                  <a:lnTo>
                    <a:pt x="1569" y="869"/>
                  </a:lnTo>
                  <a:lnTo>
                    <a:pt x="1569" y="869"/>
                  </a:lnTo>
                  <a:lnTo>
                    <a:pt x="1585" y="849"/>
                  </a:lnTo>
                  <a:lnTo>
                    <a:pt x="1596" y="826"/>
                  </a:lnTo>
                  <a:lnTo>
                    <a:pt x="1601" y="802"/>
                  </a:lnTo>
                  <a:lnTo>
                    <a:pt x="1601" y="778"/>
                  </a:lnTo>
                  <a:lnTo>
                    <a:pt x="1595" y="754"/>
                  </a:lnTo>
                  <a:lnTo>
                    <a:pt x="1585" y="731"/>
                  </a:lnTo>
                  <a:lnTo>
                    <a:pt x="1569" y="711"/>
                  </a:lnTo>
                  <a:lnTo>
                    <a:pt x="1133" y="283"/>
                  </a:lnTo>
                  <a:lnTo>
                    <a:pt x="1103" y="257"/>
                  </a:lnTo>
                  <a:lnTo>
                    <a:pt x="1070" y="238"/>
                  </a:lnTo>
                  <a:lnTo>
                    <a:pt x="1034" y="223"/>
                  </a:lnTo>
                  <a:lnTo>
                    <a:pt x="996" y="214"/>
                  </a:lnTo>
                  <a:lnTo>
                    <a:pt x="958" y="210"/>
                  </a:lnTo>
                  <a:lnTo>
                    <a:pt x="211" y="210"/>
                  </a:lnTo>
                  <a:lnTo>
                    <a:pt x="211" y="772"/>
                  </a:lnTo>
                  <a:lnTo>
                    <a:pt x="213" y="812"/>
                  </a:lnTo>
                  <a:lnTo>
                    <a:pt x="221" y="852"/>
                  </a:lnTo>
                  <a:lnTo>
                    <a:pt x="232" y="889"/>
                  </a:lnTo>
                  <a:lnTo>
                    <a:pt x="249" y="927"/>
                  </a:lnTo>
                  <a:lnTo>
                    <a:pt x="256" y="936"/>
                  </a:lnTo>
                  <a:lnTo>
                    <a:pt x="267" y="951"/>
                  </a:lnTo>
                  <a:lnTo>
                    <a:pt x="281" y="969"/>
                  </a:lnTo>
                  <a:lnTo>
                    <a:pt x="298" y="991"/>
                  </a:lnTo>
                  <a:lnTo>
                    <a:pt x="318" y="1015"/>
                  </a:lnTo>
                  <a:lnTo>
                    <a:pt x="339" y="1042"/>
                  </a:lnTo>
                  <a:lnTo>
                    <a:pt x="363" y="1070"/>
                  </a:lnTo>
                  <a:lnTo>
                    <a:pt x="388" y="1101"/>
                  </a:lnTo>
                  <a:lnTo>
                    <a:pt x="416" y="1133"/>
                  </a:lnTo>
                  <a:lnTo>
                    <a:pt x="443" y="1165"/>
                  </a:lnTo>
                  <a:lnTo>
                    <a:pt x="479" y="1205"/>
                  </a:lnTo>
                  <a:lnTo>
                    <a:pt x="512" y="1239"/>
                  </a:lnTo>
                  <a:lnTo>
                    <a:pt x="542" y="1269"/>
                  </a:lnTo>
                  <a:lnTo>
                    <a:pt x="569" y="1297"/>
                  </a:lnTo>
                  <a:lnTo>
                    <a:pt x="593" y="1319"/>
                  </a:lnTo>
                  <a:lnTo>
                    <a:pt x="616" y="1339"/>
                  </a:lnTo>
                  <a:lnTo>
                    <a:pt x="635" y="1355"/>
                  </a:lnTo>
                  <a:lnTo>
                    <a:pt x="652" y="1368"/>
                  </a:lnTo>
                  <a:lnTo>
                    <a:pt x="666" y="1379"/>
                  </a:lnTo>
                  <a:lnTo>
                    <a:pt x="679" y="1387"/>
                  </a:lnTo>
                  <a:lnTo>
                    <a:pt x="689" y="1393"/>
                  </a:lnTo>
                  <a:lnTo>
                    <a:pt x="698" y="1398"/>
                  </a:lnTo>
                  <a:lnTo>
                    <a:pt x="704" y="1400"/>
                  </a:lnTo>
                  <a:lnTo>
                    <a:pt x="708" y="1403"/>
                  </a:lnTo>
                  <a:lnTo>
                    <a:pt x="712" y="1403"/>
                  </a:lnTo>
                  <a:lnTo>
                    <a:pt x="1850" y="1403"/>
                  </a:lnTo>
                  <a:lnTo>
                    <a:pt x="1889" y="1399"/>
                  </a:lnTo>
                  <a:lnTo>
                    <a:pt x="1931" y="1391"/>
                  </a:lnTo>
                  <a:lnTo>
                    <a:pt x="1973" y="1378"/>
                  </a:lnTo>
                  <a:lnTo>
                    <a:pt x="2017" y="1360"/>
                  </a:lnTo>
                  <a:lnTo>
                    <a:pt x="2061" y="1341"/>
                  </a:lnTo>
                  <a:lnTo>
                    <a:pt x="2104" y="1321"/>
                  </a:lnTo>
                  <a:lnTo>
                    <a:pt x="2116" y="1314"/>
                  </a:lnTo>
                  <a:lnTo>
                    <a:pt x="2133" y="1305"/>
                  </a:lnTo>
                  <a:lnTo>
                    <a:pt x="2154" y="1291"/>
                  </a:lnTo>
                  <a:lnTo>
                    <a:pt x="2181" y="1275"/>
                  </a:lnTo>
                  <a:lnTo>
                    <a:pt x="2210" y="1256"/>
                  </a:lnTo>
                  <a:lnTo>
                    <a:pt x="2244" y="1234"/>
                  </a:lnTo>
                  <a:lnTo>
                    <a:pt x="2281" y="1210"/>
                  </a:lnTo>
                  <a:lnTo>
                    <a:pt x="2321" y="1184"/>
                  </a:lnTo>
                  <a:lnTo>
                    <a:pt x="2363" y="1156"/>
                  </a:lnTo>
                  <a:lnTo>
                    <a:pt x="2407" y="1126"/>
                  </a:lnTo>
                  <a:lnTo>
                    <a:pt x="2454" y="1095"/>
                  </a:lnTo>
                  <a:lnTo>
                    <a:pt x="2502" y="1064"/>
                  </a:lnTo>
                  <a:lnTo>
                    <a:pt x="2551" y="1031"/>
                  </a:lnTo>
                  <a:lnTo>
                    <a:pt x="2601" y="996"/>
                  </a:lnTo>
                  <a:lnTo>
                    <a:pt x="2652" y="962"/>
                  </a:lnTo>
                  <a:lnTo>
                    <a:pt x="2703" y="927"/>
                  </a:lnTo>
                  <a:lnTo>
                    <a:pt x="2753" y="893"/>
                  </a:lnTo>
                  <a:lnTo>
                    <a:pt x="2805" y="859"/>
                  </a:lnTo>
                  <a:lnTo>
                    <a:pt x="2854" y="825"/>
                  </a:lnTo>
                  <a:lnTo>
                    <a:pt x="2903" y="792"/>
                  </a:lnTo>
                  <a:lnTo>
                    <a:pt x="2949" y="759"/>
                  </a:lnTo>
                  <a:lnTo>
                    <a:pt x="2995" y="728"/>
                  </a:lnTo>
                  <a:lnTo>
                    <a:pt x="3038" y="698"/>
                  </a:lnTo>
                  <a:lnTo>
                    <a:pt x="3044" y="695"/>
                  </a:lnTo>
                  <a:lnTo>
                    <a:pt x="3064" y="679"/>
                  </a:lnTo>
                  <a:lnTo>
                    <a:pt x="3081" y="661"/>
                  </a:lnTo>
                  <a:lnTo>
                    <a:pt x="3094" y="639"/>
                  </a:lnTo>
                  <a:lnTo>
                    <a:pt x="3102" y="616"/>
                  </a:lnTo>
                  <a:lnTo>
                    <a:pt x="3105" y="593"/>
                  </a:lnTo>
                  <a:lnTo>
                    <a:pt x="3104" y="568"/>
                  </a:lnTo>
                  <a:lnTo>
                    <a:pt x="3098" y="544"/>
                  </a:lnTo>
                  <a:lnTo>
                    <a:pt x="3087" y="520"/>
                  </a:lnTo>
                  <a:lnTo>
                    <a:pt x="3072" y="500"/>
                  </a:lnTo>
                  <a:lnTo>
                    <a:pt x="3054" y="483"/>
                  </a:lnTo>
                  <a:lnTo>
                    <a:pt x="3032" y="471"/>
                  </a:lnTo>
                  <a:lnTo>
                    <a:pt x="3009" y="462"/>
                  </a:lnTo>
                  <a:lnTo>
                    <a:pt x="2985" y="458"/>
                  </a:lnTo>
                  <a:lnTo>
                    <a:pt x="2960" y="459"/>
                  </a:lnTo>
                  <a:lnTo>
                    <a:pt x="2937" y="465"/>
                  </a:lnTo>
                  <a:lnTo>
                    <a:pt x="2914" y="475"/>
                  </a:lnTo>
                  <a:lnTo>
                    <a:pt x="2127" y="996"/>
                  </a:lnTo>
                  <a:lnTo>
                    <a:pt x="2105" y="1008"/>
                  </a:lnTo>
                  <a:lnTo>
                    <a:pt x="2083" y="1013"/>
                  </a:lnTo>
                  <a:lnTo>
                    <a:pt x="2060" y="1013"/>
                  </a:lnTo>
                  <a:lnTo>
                    <a:pt x="2037" y="1009"/>
                  </a:lnTo>
                  <a:lnTo>
                    <a:pt x="2016" y="1000"/>
                  </a:lnTo>
                  <a:lnTo>
                    <a:pt x="1997" y="986"/>
                  </a:lnTo>
                  <a:lnTo>
                    <a:pt x="1981" y="967"/>
                  </a:lnTo>
                  <a:lnTo>
                    <a:pt x="1970" y="945"/>
                  </a:lnTo>
                  <a:lnTo>
                    <a:pt x="1964" y="922"/>
                  </a:lnTo>
                  <a:lnTo>
                    <a:pt x="1964" y="900"/>
                  </a:lnTo>
                  <a:lnTo>
                    <a:pt x="1969" y="877"/>
                  </a:lnTo>
                  <a:lnTo>
                    <a:pt x="1978" y="856"/>
                  </a:lnTo>
                  <a:lnTo>
                    <a:pt x="1993" y="837"/>
                  </a:lnTo>
                  <a:lnTo>
                    <a:pt x="2011" y="821"/>
                  </a:lnTo>
                  <a:lnTo>
                    <a:pt x="2800" y="299"/>
                  </a:lnTo>
                  <a:lnTo>
                    <a:pt x="2804" y="297"/>
                  </a:lnTo>
                  <a:lnTo>
                    <a:pt x="2843" y="276"/>
                  </a:lnTo>
                  <a:lnTo>
                    <a:pt x="2884" y="261"/>
                  </a:lnTo>
                  <a:lnTo>
                    <a:pt x="2928" y="251"/>
                  </a:lnTo>
                  <a:lnTo>
                    <a:pt x="2971" y="248"/>
                  </a:lnTo>
                  <a:lnTo>
                    <a:pt x="3015" y="250"/>
                  </a:lnTo>
                  <a:lnTo>
                    <a:pt x="3060" y="258"/>
                  </a:lnTo>
                  <a:lnTo>
                    <a:pt x="3102" y="272"/>
                  </a:lnTo>
                  <a:lnTo>
                    <a:pt x="3142" y="290"/>
                  </a:lnTo>
                  <a:lnTo>
                    <a:pt x="3179" y="314"/>
                  </a:lnTo>
                  <a:lnTo>
                    <a:pt x="3212" y="342"/>
                  </a:lnTo>
                  <a:lnTo>
                    <a:pt x="3242" y="375"/>
                  </a:lnTo>
                  <a:lnTo>
                    <a:pt x="3268" y="412"/>
                  </a:lnTo>
                  <a:lnTo>
                    <a:pt x="3289" y="451"/>
                  </a:lnTo>
                  <a:lnTo>
                    <a:pt x="3303" y="494"/>
                  </a:lnTo>
                  <a:lnTo>
                    <a:pt x="3313" y="537"/>
                  </a:lnTo>
                  <a:lnTo>
                    <a:pt x="3316" y="580"/>
                  </a:lnTo>
                  <a:lnTo>
                    <a:pt x="3314" y="623"/>
                  </a:lnTo>
                  <a:lnTo>
                    <a:pt x="3307" y="665"/>
                  </a:lnTo>
                  <a:lnTo>
                    <a:pt x="3293" y="706"/>
                  </a:lnTo>
                  <a:lnTo>
                    <a:pt x="3276" y="746"/>
                  </a:lnTo>
                  <a:lnTo>
                    <a:pt x="3252" y="783"/>
                  </a:lnTo>
                  <a:lnTo>
                    <a:pt x="3225" y="817"/>
                  </a:lnTo>
                  <a:lnTo>
                    <a:pt x="3193" y="847"/>
                  </a:lnTo>
                  <a:lnTo>
                    <a:pt x="3155" y="874"/>
                  </a:lnTo>
                  <a:lnTo>
                    <a:pt x="3142" y="883"/>
                  </a:lnTo>
                  <a:lnTo>
                    <a:pt x="3124" y="895"/>
                  </a:lnTo>
                  <a:lnTo>
                    <a:pt x="3101" y="911"/>
                  </a:lnTo>
                  <a:lnTo>
                    <a:pt x="3073" y="929"/>
                  </a:lnTo>
                  <a:lnTo>
                    <a:pt x="3042" y="951"/>
                  </a:lnTo>
                  <a:lnTo>
                    <a:pt x="3007" y="975"/>
                  </a:lnTo>
                  <a:lnTo>
                    <a:pt x="2970" y="1000"/>
                  </a:lnTo>
                  <a:lnTo>
                    <a:pt x="2930" y="1027"/>
                  </a:lnTo>
                  <a:lnTo>
                    <a:pt x="2888" y="1057"/>
                  </a:lnTo>
                  <a:lnTo>
                    <a:pt x="2843" y="1086"/>
                  </a:lnTo>
                  <a:lnTo>
                    <a:pt x="2798" y="1117"/>
                  </a:lnTo>
                  <a:lnTo>
                    <a:pt x="2751" y="1149"/>
                  </a:lnTo>
                  <a:lnTo>
                    <a:pt x="2704" y="1181"/>
                  </a:lnTo>
                  <a:lnTo>
                    <a:pt x="2657" y="1213"/>
                  </a:lnTo>
                  <a:lnTo>
                    <a:pt x="2609" y="1244"/>
                  </a:lnTo>
                  <a:lnTo>
                    <a:pt x="2562" y="1276"/>
                  </a:lnTo>
                  <a:lnTo>
                    <a:pt x="2517" y="1307"/>
                  </a:lnTo>
                  <a:lnTo>
                    <a:pt x="2472" y="1337"/>
                  </a:lnTo>
                  <a:lnTo>
                    <a:pt x="2429" y="1365"/>
                  </a:lnTo>
                  <a:lnTo>
                    <a:pt x="2388" y="1391"/>
                  </a:lnTo>
                  <a:lnTo>
                    <a:pt x="2350" y="1416"/>
                  </a:lnTo>
                  <a:lnTo>
                    <a:pt x="2315" y="1439"/>
                  </a:lnTo>
                  <a:lnTo>
                    <a:pt x="2283" y="1459"/>
                  </a:lnTo>
                  <a:lnTo>
                    <a:pt x="2255" y="1476"/>
                  </a:lnTo>
                  <a:lnTo>
                    <a:pt x="2231" y="1491"/>
                  </a:lnTo>
                  <a:lnTo>
                    <a:pt x="2210" y="1503"/>
                  </a:lnTo>
                  <a:lnTo>
                    <a:pt x="2195" y="1509"/>
                  </a:lnTo>
                  <a:lnTo>
                    <a:pt x="2149" y="1532"/>
                  </a:lnTo>
                  <a:lnTo>
                    <a:pt x="2101" y="1554"/>
                  </a:lnTo>
                  <a:lnTo>
                    <a:pt x="2053" y="1572"/>
                  </a:lnTo>
                  <a:lnTo>
                    <a:pt x="2003" y="1589"/>
                  </a:lnTo>
                  <a:lnTo>
                    <a:pt x="1953" y="1602"/>
                  </a:lnTo>
                  <a:lnTo>
                    <a:pt x="1902" y="1611"/>
                  </a:lnTo>
                  <a:lnTo>
                    <a:pt x="1850" y="1613"/>
                  </a:lnTo>
                  <a:lnTo>
                    <a:pt x="708" y="1613"/>
                  </a:lnTo>
                  <a:lnTo>
                    <a:pt x="708" y="1613"/>
                  </a:lnTo>
                  <a:lnTo>
                    <a:pt x="695" y="1613"/>
                  </a:lnTo>
                  <a:lnTo>
                    <a:pt x="680" y="1612"/>
                  </a:lnTo>
                  <a:lnTo>
                    <a:pt x="664" y="1608"/>
                  </a:lnTo>
                  <a:lnTo>
                    <a:pt x="647" y="1604"/>
                  </a:lnTo>
                  <a:lnTo>
                    <a:pt x="628" y="1597"/>
                  </a:lnTo>
                  <a:lnTo>
                    <a:pt x="608" y="1588"/>
                  </a:lnTo>
                  <a:lnTo>
                    <a:pt x="586" y="1577"/>
                  </a:lnTo>
                  <a:lnTo>
                    <a:pt x="564" y="1563"/>
                  </a:lnTo>
                  <a:lnTo>
                    <a:pt x="538" y="1546"/>
                  </a:lnTo>
                  <a:lnTo>
                    <a:pt x="511" y="1525"/>
                  </a:lnTo>
                  <a:lnTo>
                    <a:pt x="482" y="1502"/>
                  </a:lnTo>
                  <a:lnTo>
                    <a:pt x="450" y="1473"/>
                  </a:lnTo>
                  <a:lnTo>
                    <a:pt x="416" y="1441"/>
                  </a:lnTo>
                  <a:lnTo>
                    <a:pt x="378" y="1404"/>
                  </a:lnTo>
                  <a:lnTo>
                    <a:pt x="339" y="1363"/>
                  </a:lnTo>
                  <a:lnTo>
                    <a:pt x="296" y="1316"/>
                  </a:lnTo>
                  <a:lnTo>
                    <a:pt x="270" y="1285"/>
                  </a:lnTo>
                  <a:lnTo>
                    <a:pt x="244" y="1255"/>
                  </a:lnTo>
                  <a:lnTo>
                    <a:pt x="218" y="1226"/>
                  </a:lnTo>
                  <a:lnTo>
                    <a:pt x="195" y="1198"/>
                  </a:lnTo>
                  <a:lnTo>
                    <a:pt x="173" y="1170"/>
                  </a:lnTo>
                  <a:lnTo>
                    <a:pt x="152" y="1145"/>
                  </a:lnTo>
                  <a:lnTo>
                    <a:pt x="134" y="1122"/>
                  </a:lnTo>
                  <a:lnTo>
                    <a:pt x="117" y="1101"/>
                  </a:lnTo>
                  <a:lnTo>
                    <a:pt x="103" y="1084"/>
                  </a:lnTo>
                  <a:lnTo>
                    <a:pt x="92" y="1069"/>
                  </a:lnTo>
                  <a:lnTo>
                    <a:pt x="84" y="1058"/>
                  </a:lnTo>
                  <a:lnTo>
                    <a:pt x="78" y="1050"/>
                  </a:lnTo>
                  <a:lnTo>
                    <a:pt x="75" y="1046"/>
                  </a:lnTo>
                  <a:lnTo>
                    <a:pt x="72" y="1041"/>
                  </a:lnTo>
                  <a:lnTo>
                    <a:pt x="68" y="1035"/>
                  </a:lnTo>
                  <a:lnTo>
                    <a:pt x="44" y="985"/>
                  </a:lnTo>
                  <a:lnTo>
                    <a:pt x="25" y="934"/>
                  </a:lnTo>
                  <a:lnTo>
                    <a:pt x="11" y="881"/>
                  </a:lnTo>
                  <a:lnTo>
                    <a:pt x="2" y="827"/>
                  </a:lnTo>
                  <a:lnTo>
                    <a:pt x="0" y="772"/>
                  </a:lnTo>
                  <a:lnTo>
                    <a:pt x="0" y="106"/>
                  </a:lnTo>
                  <a:lnTo>
                    <a:pt x="2" y="82"/>
                  </a:lnTo>
                  <a:lnTo>
                    <a:pt x="10" y="59"/>
                  </a:lnTo>
                  <a:lnTo>
                    <a:pt x="23" y="40"/>
                  </a:lnTo>
                  <a:lnTo>
                    <a:pt x="40" y="24"/>
                  </a:lnTo>
                  <a:lnTo>
                    <a:pt x="59" y="11"/>
                  </a:lnTo>
                  <a:lnTo>
                    <a:pt x="81" y="3"/>
                  </a:lnTo>
                  <a:lnTo>
                    <a:pt x="1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2" name="Freeform 8"/>
            <p:cNvSpPr>
              <a:spLocks noEditPoints="1"/>
            </p:cNvSpPr>
            <p:nvPr/>
          </p:nvSpPr>
          <p:spPr bwMode="auto">
            <a:xfrm>
              <a:off x="-6429830" y="681037"/>
              <a:ext cx="1041855" cy="2541588"/>
            </a:xfrm>
            <a:custGeom>
              <a:avLst/>
              <a:gdLst>
                <a:gd name="T0" fmla="*/ 211 w 828"/>
                <a:gd name="T1" fmla="*/ 211 h 1601"/>
                <a:gd name="T2" fmla="*/ 211 w 828"/>
                <a:gd name="T3" fmla="*/ 1390 h 1601"/>
                <a:gd name="T4" fmla="*/ 617 w 828"/>
                <a:gd name="T5" fmla="*/ 1390 h 1601"/>
                <a:gd name="T6" fmla="*/ 617 w 828"/>
                <a:gd name="T7" fmla="*/ 211 h 1601"/>
                <a:gd name="T8" fmla="*/ 211 w 828"/>
                <a:gd name="T9" fmla="*/ 211 h 1601"/>
                <a:gd name="T10" fmla="*/ 105 w 828"/>
                <a:gd name="T11" fmla="*/ 0 h 1601"/>
                <a:gd name="T12" fmla="*/ 723 w 828"/>
                <a:gd name="T13" fmla="*/ 0 h 1601"/>
                <a:gd name="T14" fmla="*/ 747 w 828"/>
                <a:gd name="T15" fmla="*/ 3 h 1601"/>
                <a:gd name="T16" fmla="*/ 769 w 828"/>
                <a:gd name="T17" fmla="*/ 11 h 1601"/>
                <a:gd name="T18" fmla="*/ 789 w 828"/>
                <a:gd name="T19" fmla="*/ 23 h 1601"/>
                <a:gd name="T20" fmla="*/ 805 w 828"/>
                <a:gd name="T21" fmla="*/ 39 h 1601"/>
                <a:gd name="T22" fmla="*/ 818 w 828"/>
                <a:gd name="T23" fmla="*/ 59 h 1601"/>
                <a:gd name="T24" fmla="*/ 826 w 828"/>
                <a:gd name="T25" fmla="*/ 81 h 1601"/>
                <a:gd name="T26" fmla="*/ 828 w 828"/>
                <a:gd name="T27" fmla="*/ 105 h 1601"/>
                <a:gd name="T28" fmla="*/ 828 w 828"/>
                <a:gd name="T29" fmla="*/ 1495 h 1601"/>
                <a:gd name="T30" fmla="*/ 826 w 828"/>
                <a:gd name="T31" fmla="*/ 1519 h 1601"/>
                <a:gd name="T32" fmla="*/ 818 w 828"/>
                <a:gd name="T33" fmla="*/ 1542 h 1601"/>
                <a:gd name="T34" fmla="*/ 805 w 828"/>
                <a:gd name="T35" fmla="*/ 1561 h 1601"/>
                <a:gd name="T36" fmla="*/ 789 w 828"/>
                <a:gd name="T37" fmla="*/ 1577 h 1601"/>
                <a:gd name="T38" fmla="*/ 769 w 828"/>
                <a:gd name="T39" fmla="*/ 1590 h 1601"/>
                <a:gd name="T40" fmla="*/ 747 w 828"/>
                <a:gd name="T41" fmla="*/ 1598 h 1601"/>
                <a:gd name="T42" fmla="*/ 723 w 828"/>
                <a:gd name="T43" fmla="*/ 1601 h 1601"/>
                <a:gd name="T44" fmla="*/ 105 w 828"/>
                <a:gd name="T45" fmla="*/ 1601 h 1601"/>
                <a:gd name="T46" fmla="*/ 81 w 828"/>
                <a:gd name="T47" fmla="*/ 1598 h 1601"/>
                <a:gd name="T48" fmla="*/ 59 w 828"/>
                <a:gd name="T49" fmla="*/ 1590 h 1601"/>
                <a:gd name="T50" fmla="*/ 40 w 828"/>
                <a:gd name="T51" fmla="*/ 1577 h 1601"/>
                <a:gd name="T52" fmla="*/ 23 w 828"/>
                <a:gd name="T53" fmla="*/ 1561 h 1601"/>
                <a:gd name="T54" fmla="*/ 10 w 828"/>
                <a:gd name="T55" fmla="*/ 1542 h 1601"/>
                <a:gd name="T56" fmla="*/ 2 w 828"/>
                <a:gd name="T57" fmla="*/ 1519 h 1601"/>
                <a:gd name="T58" fmla="*/ 0 w 828"/>
                <a:gd name="T59" fmla="*/ 1495 h 1601"/>
                <a:gd name="T60" fmla="*/ 0 w 828"/>
                <a:gd name="T61" fmla="*/ 105 h 1601"/>
                <a:gd name="T62" fmla="*/ 2 w 828"/>
                <a:gd name="T63" fmla="*/ 81 h 1601"/>
                <a:gd name="T64" fmla="*/ 10 w 828"/>
                <a:gd name="T65" fmla="*/ 59 h 1601"/>
                <a:gd name="T66" fmla="*/ 23 w 828"/>
                <a:gd name="T67" fmla="*/ 39 h 1601"/>
                <a:gd name="T68" fmla="*/ 40 w 828"/>
                <a:gd name="T69" fmla="*/ 23 h 1601"/>
                <a:gd name="T70" fmla="*/ 59 w 828"/>
                <a:gd name="T71" fmla="*/ 11 h 1601"/>
                <a:gd name="T72" fmla="*/ 81 w 828"/>
                <a:gd name="T73" fmla="*/ 3 h 1601"/>
                <a:gd name="T74" fmla="*/ 105 w 828"/>
                <a:gd name="T75" fmla="*/ 0 h 1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28" h="1601">
                  <a:moveTo>
                    <a:pt x="211" y="211"/>
                  </a:moveTo>
                  <a:lnTo>
                    <a:pt x="211" y="1390"/>
                  </a:lnTo>
                  <a:lnTo>
                    <a:pt x="617" y="1390"/>
                  </a:lnTo>
                  <a:lnTo>
                    <a:pt x="617" y="211"/>
                  </a:lnTo>
                  <a:lnTo>
                    <a:pt x="211" y="211"/>
                  </a:lnTo>
                  <a:close/>
                  <a:moveTo>
                    <a:pt x="105" y="0"/>
                  </a:moveTo>
                  <a:lnTo>
                    <a:pt x="723" y="0"/>
                  </a:lnTo>
                  <a:lnTo>
                    <a:pt x="747" y="3"/>
                  </a:lnTo>
                  <a:lnTo>
                    <a:pt x="769" y="11"/>
                  </a:lnTo>
                  <a:lnTo>
                    <a:pt x="789" y="23"/>
                  </a:lnTo>
                  <a:lnTo>
                    <a:pt x="805" y="39"/>
                  </a:lnTo>
                  <a:lnTo>
                    <a:pt x="818" y="59"/>
                  </a:lnTo>
                  <a:lnTo>
                    <a:pt x="826" y="81"/>
                  </a:lnTo>
                  <a:lnTo>
                    <a:pt x="828" y="105"/>
                  </a:lnTo>
                  <a:lnTo>
                    <a:pt x="828" y="1495"/>
                  </a:lnTo>
                  <a:lnTo>
                    <a:pt x="826" y="1519"/>
                  </a:lnTo>
                  <a:lnTo>
                    <a:pt x="818" y="1542"/>
                  </a:lnTo>
                  <a:lnTo>
                    <a:pt x="805" y="1561"/>
                  </a:lnTo>
                  <a:lnTo>
                    <a:pt x="789" y="1577"/>
                  </a:lnTo>
                  <a:lnTo>
                    <a:pt x="769" y="1590"/>
                  </a:lnTo>
                  <a:lnTo>
                    <a:pt x="747" y="1598"/>
                  </a:lnTo>
                  <a:lnTo>
                    <a:pt x="723" y="1601"/>
                  </a:lnTo>
                  <a:lnTo>
                    <a:pt x="105" y="1601"/>
                  </a:lnTo>
                  <a:lnTo>
                    <a:pt x="81" y="1598"/>
                  </a:lnTo>
                  <a:lnTo>
                    <a:pt x="59" y="1590"/>
                  </a:lnTo>
                  <a:lnTo>
                    <a:pt x="40" y="1577"/>
                  </a:lnTo>
                  <a:lnTo>
                    <a:pt x="23" y="1561"/>
                  </a:lnTo>
                  <a:lnTo>
                    <a:pt x="10" y="1542"/>
                  </a:lnTo>
                  <a:lnTo>
                    <a:pt x="2" y="1519"/>
                  </a:lnTo>
                  <a:lnTo>
                    <a:pt x="0" y="1495"/>
                  </a:lnTo>
                  <a:lnTo>
                    <a:pt x="0" y="105"/>
                  </a:lnTo>
                  <a:lnTo>
                    <a:pt x="2" y="81"/>
                  </a:lnTo>
                  <a:lnTo>
                    <a:pt x="10" y="59"/>
                  </a:lnTo>
                  <a:lnTo>
                    <a:pt x="23" y="39"/>
                  </a:lnTo>
                  <a:lnTo>
                    <a:pt x="40" y="23"/>
                  </a:lnTo>
                  <a:lnTo>
                    <a:pt x="59" y="11"/>
                  </a:lnTo>
                  <a:lnTo>
                    <a:pt x="81" y="3"/>
                  </a:lnTo>
                  <a:lnTo>
                    <a:pt x="1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4" name="Freeform 10"/>
            <p:cNvSpPr>
              <a:spLocks noEditPoints="1"/>
            </p:cNvSpPr>
            <p:nvPr/>
          </p:nvSpPr>
          <p:spPr bwMode="auto">
            <a:xfrm>
              <a:off x="-3689348" y="-1695450"/>
              <a:ext cx="2533650" cy="2490788"/>
            </a:xfrm>
            <a:custGeom>
              <a:avLst/>
              <a:gdLst>
                <a:gd name="T0" fmla="*/ 681 w 1596"/>
                <a:gd name="T1" fmla="*/ 221 h 1569"/>
                <a:gd name="T2" fmla="*/ 518 w 1596"/>
                <a:gd name="T3" fmla="*/ 271 h 1569"/>
                <a:gd name="T4" fmla="*/ 381 w 1596"/>
                <a:gd name="T5" fmla="*/ 362 h 1569"/>
                <a:gd name="T6" fmla="*/ 279 w 1596"/>
                <a:gd name="T7" fmla="*/ 489 h 1569"/>
                <a:gd name="T8" fmla="*/ 222 w 1596"/>
                <a:gd name="T9" fmla="*/ 642 h 1569"/>
                <a:gd name="T10" fmla="*/ 213 w 1596"/>
                <a:gd name="T11" fmla="*/ 808 h 1569"/>
                <a:gd name="T12" fmla="*/ 234 w 1596"/>
                <a:gd name="T13" fmla="*/ 940 h 1569"/>
                <a:gd name="T14" fmla="*/ 277 w 1596"/>
                <a:gd name="T15" fmla="*/ 1038 h 1569"/>
                <a:gd name="T16" fmla="*/ 332 w 1596"/>
                <a:gd name="T17" fmla="*/ 1113 h 1569"/>
                <a:gd name="T18" fmla="*/ 394 w 1596"/>
                <a:gd name="T19" fmla="*/ 1175 h 1569"/>
                <a:gd name="T20" fmla="*/ 455 w 1596"/>
                <a:gd name="T21" fmla="*/ 1237 h 1569"/>
                <a:gd name="T22" fmla="*/ 519 w 1596"/>
                <a:gd name="T23" fmla="*/ 1323 h 1569"/>
                <a:gd name="T24" fmla="*/ 1077 w 1596"/>
                <a:gd name="T25" fmla="*/ 1322 h 1569"/>
                <a:gd name="T26" fmla="*/ 1141 w 1596"/>
                <a:gd name="T27" fmla="*/ 1236 h 1569"/>
                <a:gd name="T28" fmla="*/ 1202 w 1596"/>
                <a:gd name="T29" fmla="*/ 1174 h 1569"/>
                <a:gd name="T30" fmla="*/ 1287 w 1596"/>
                <a:gd name="T31" fmla="*/ 1085 h 1569"/>
                <a:gd name="T32" fmla="*/ 1327 w 1596"/>
                <a:gd name="T33" fmla="*/ 1024 h 1569"/>
                <a:gd name="T34" fmla="*/ 1366 w 1596"/>
                <a:gd name="T35" fmla="*/ 922 h 1569"/>
                <a:gd name="T36" fmla="*/ 1386 w 1596"/>
                <a:gd name="T37" fmla="*/ 754 h 1569"/>
                <a:gd name="T38" fmla="*/ 1361 w 1596"/>
                <a:gd name="T39" fmla="*/ 588 h 1569"/>
                <a:gd name="T40" fmla="*/ 1311 w 1596"/>
                <a:gd name="T41" fmla="*/ 478 h 1569"/>
                <a:gd name="T42" fmla="*/ 1215 w 1596"/>
                <a:gd name="T43" fmla="*/ 362 h 1569"/>
                <a:gd name="T44" fmla="*/ 1078 w 1596"/>
                <a:gd name="T45" fmla="*/ 271 h 1569"/>
                <a:gd name="T46" fmla="*/ 915 w 1596"/>
                <a:gd name="T47" fmla="*/ 221 h 1569"/>
                <a:gd name="T48" fmla="*/ 798 w 1596"/>
                <a:gd name="T49" fmla="*/ 0 h 1569"/>
                <a:gd name="T50" fmla="*/ 1005 w 1596"/>
                <a:gd name="T51" fmla="*/ 24 h 1569"/>
                <a:gd name="T52" fmla="*/ 1193 w 1596"/>
                <a:gd name="T53" fmla="*/ 93 h 1569"/>
                <a:gd name="T54" fmla="*/ 1356 w 1596"/>
                <a:gd name="T55" fmla="*/ 206 h 1569"/>
                <a:gd name="T56" fmla="*/ 1470 w 1596"/>
                <a:gd name="T57" fmla="*/ 337 h 1569"/>
                <a:gd name="T58" fmla="*/ 1527 w 1596"/>
                <a:gd name="T59" fmla="*/ 436 h 1569"/>
                <a:gd name="T60" fmla="*/ 1577 w 1596"/>
                <a:gd name="T61" fmla="*/ 580 h 1569"/>
                <a:gd name="T62" fmla="*/ 1596 w 1596"/>
                <a:gd name="T63" fmla="*/ 754 h 1569"/>
                <a:gd name="T64" fmla="*/ 1577 w 1596"/>
                <a:gd name="T65" fmla="*/ 944 h 1569"/>
                <a:gd name="T66" fmla="*/ 1521 w 1596"/>
                <a:gd name="T67" fmla="*/ 1107 h 1569"/>
                <a:gd name="T68" fmla="*/ 1472 w 1596"/>
                <a:gd name="T69" fmla="*/ 1189 h 1569"/>
                <a:gd name="T70" fmla="*/ 1402 w 1596"/>
                <a:gd name="T71" fmla="*/ 1272 h 1569"/>
                <a:gd name="T72" fmla="*/ 1336 w 1596"/>
                <a:gd name="T73" fmla="*/ 1339 h 1569"/>
                <a:gd name="T74" fmla="*/ 1278 w 1596"/>
                <a:gd name="T75" fmla="*/ 1399 h 1569"/>
                <a:gd name="T76" fmla="*/ 1251 w 1596"/>
                <a:gd name="T77" fmla="*/ 1454 h 1569"/>
                <a:gd name="T78" fmla="*/ 1229 w 1596"/>
                <a:gd name="T79" fmla="*/ 1523 h 1569"/>
                <a:gd name="T80" fmla="*/ 1168 w 1596"/>
                <a:gd name="T81" fmla="*/ 1566 h 1569"/>
                <a:gd name="T82" fmla="*/ 428 w 1596"/>
                <a:gd name="T83" fmla="*/ 1566 h 1569"/>
                <a:gd name="T84" fmla="*/ 368 w 1596"/>
                <a:gd name="T85" fmla="*/ 1525 h 1569"/>
                <a:gd name="T86" fmla="*/ 345 w 1596"/>
                <a:gd name="T87" fmla="*/ 1455 h 1569"/>
                <a:gd name="T88" fmla="*/ 319 w 1596"/>
                <a:gd name="T89" fmla="*/ 1401 h 1569"/>
                <a:gd name="T90" fmla="*/ 261 w 1596"/>
                <a:gd name="T91" fmla="*/ 1339 h 1569"/>
                <a:gd name="T92" fmla="*/ 206 w 1596"/>
                <a:gd name="T93" fmla="*/ 1286 h 1569"/>
                <a:gd name="T94" fmla="*/ 139 w 1596"/>
                <a:gd name="T95" fmla="*/ 1209 h 1569"/>
                <a:gd name="T96" fmla="*/ 77 w 1596"/>
                <a:gd name="T97" fmla="*/ 1110 h 1569"/>
                <a:gd name="T98" fmla="*/ 28 w 1596"/>
                <a:gd name="T99" fmla="*/ 982 h 1569"/>
                <a:gd name="T100" fmla="*/ 2 w 1596"/>
                <a:gd name="T101" fmla="*/ 818 h 1569"/>
                <a:gd name="T102" fmla="*/ 10 w 1596"/>
                <a:gd name="T103" fmla="*/ 629 h 1569"/>
                <a:gd name="T104" fmla="*/ 63 w 1596"/>
                <a:gd name="T105" fmla="*/ 453 h 1569"/>
                <a:gd name="T106" fmla="*/ 156 w 1596"/>
                <a:gd name="T107" fmla="*/ 296 h 1569"/>
                <a:gd name="T108" fmla="*/ 290 w 1596"/>
                <a:gd name="T109" fmla="*/ 164 h 1569"/>
                <a:gd name="T110" fmla="*/ 463 w 1596"/>
                <a:gd name="T111" fmla="*/ 65 h 1569"/>
                <a:gd name="T112" fmla="*/ 659 w 1596"/>
                <a:gd name="T113" fmla="*/ 10 h 1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596" h="1569">
                  <a:moveTo>
                    <a:pt x="798" y="211"/>
                  </a:moveTo>
                  <a:lnTo>
                    <a:pt x="739" y="213"/>
                  </a:lnTo>
                  <a:lnTo>
                    <a:pt x="681" y="221"/>
                  </a:lnTo>
                  <a:lnTo>
                    <a:pt x="624" y="232"/>
                  </a:lnTo>
                  <a:lnTo>
                    <a:pt x="570" y="249"/>
                  </a:lnTo>
                  <a:lnTo>
                    <a:pt x="518" y="271"/>
                  </a:lnTo>
                  <a:lnTo>
                    <a:pt x="469" y="297"/>
                  </a:lnTo>
                  <a:lnTo>
                    <a:pt x="424" y="328"/>
                  </a:lnTo>
                  <a:lnTo>
                    <a:pt x="381" y="362"/>
                  </a:lnTo>
                  <a:lnTo>
                    <a:pt x="343" y="402"/>
                  </a:lnTo>
                  <a:lnTo>
                    <a:pt x="309" y="444"/>
                  </a:lnTo>
                  <a:lnTo>
                    <a:pt x="279" y="489"/>
                  </a:lnTo>
                  <a:lnTo>
                    <a:pt x="255" y="538"/>
                  </a:lnTo>
                  <a:lnTo>
                    <a:pt x="236" y="589"/>
                  </a:lnTo>
                  <a:lnTo>
                    <a:pt x="222" y="642"/>
                  </a:lnTo>
                  <a:lnTo>
                    <a:pt x="214" y="698"/>
                  </a:lnTo>
                  <a:lnTo>
                    <a:pt x="211" y="754"/>
                  </a:lnTo>
                  <a:lnTo>
                    <a:pt x="213" y="808"/>
                  </a:lnTo>
                  <a:lnTo>
                    <a:pt x="217" y="856"/>
                  </a:lnTo>
                  <a:lnTo>
                    <a:pt x="224" y="900"/>
                  </a:lnTo>
                  <a:lnTo>
                    <a:pt x="234" y="940"/>
                  </a:lnTo>
                  <a:lnTo>
                    <a:pt x="247" y="975"/>
                  </a:lnTo>
                  <a:lnTo>
                    <a:pt x="261" y="1008"/>
                  </a:lnTo>
                  <a:lnTo>
                    <a:pt x="277" y="1038"/>
                  </a:lnTo>
                  <a:lnTo>
                    <a:pt x="294" y="1065"/>
                  </a:lnTo>
                  <a:lnTo>
                    <a:pt x="313" y="1090"/>
                  </a:lnTo>
                  <a:lnTo>
                    <a:pt x="332" y="1113"/>
                  </a:lnTo>
                  <a:lnTo>
                    <a:pt x="353" y="1134"/>
                  </a:lnTo>
                  <a:lnTo>
                    <a:pt x="373" y="1155"/>
                  </a:lnTo>
                  <a:lnTo>
                    <a:pt x="394" y="1175"/>
                  </a:lnTo>
                  <a:lnTo>
                    <a:pt x="408" y="1188"/>
                  </a:lnTo>
                  <a:lnTo>
                    <a:pt x="432" y="1212"/>
                  </a:lnTo>
                  <a:lnTo>
                    <a:pt x="455" y="1237"/>
                  </a:lnTo>
                  <a:lnTo>
                    <a:pt x="478" y="1263"/>
                  </a:lnTo>
                  <a:lnTo>
                    <a:pt x="500" y="1291"/>
                  </a:lnTo>
                  <a:lnTo>
                    <a:pt x="519" y="1323"/>
                  </a:lnTo>
                  <a:lnTo>
                    <a:pt x="535" y="1358"/>
                  </a:lnTo>
                  <a:lnTo>
                    <a:pt x="1061" y="1358"/>
                  </a:lnTo>
                  <a:lnTo>
                    <a:pt x="1077" y="1322"/>
                  </a:lnTo>
                  <a:lnTo>
                    <a:pt x="1097" y="1290"/>
                  </a:lnTo>
                  <a:lnTo>
                    <a:pt x="1118" y="1262"/>
                  </a:lnTo>
                  <a:lnTo>
                    <a:pt x="1141" y="1236"/>
                  </a:lnTo>
                  <a:lnTo>
                    <a:pt x="1165" y="1211"/>
                  </a:lnTo>
                  <a:lnTo>
                    <a:pt x="1189" y="1187"/>
                  </a:lnTo>
                  <a:lnTo>
                    <a:pt x="1202" y="1174"/>
                  </a:lnTo>
                  <a:lnTo>
                    <a:pt x="1237" y="1140"/>
                  </a:lnTo>
                  <a:lnTo>
                    <a:pt x="1271" y="1105"/>
                  </a:lnTo>
                  <a:lnTo>
                    <a:pt x="1287" y="1085"/>
                  </a:lnTo>
                  <a:lnTo>
                    <a:pt x="1300" y="1066"/>
                  </a:lnTo>
                  <a:lnTo>
                    <a:pt x="1307" y="1057"/>
                  </a:lnTo>
                  <a:lnTo>
                    <a:pt x="1327" y="1024"/>
                  </a:lnTo>
                  <a:lnTo>
                    <a:pt x="1333" y="1013"/>
                  </a:lnTo>
                  <a:lnTo>
                    <a:pt x="1352" y="968"/>
                  </a:lnTo>
                  <a:lnTo>
                    <a:pt x="1366" y="922"/>
                  </a:lnTo>
                  <a:lnTo>
                    <a:pt x="1378" y="870"/>
                  </a:lnTo>
                  <a:lnTo>
                    <a:pt x="1384" y="815"/>
                  </a:lnTo>
                  <a:lnTo>
                    <a:pt x="1386" y="754"/>
                  </a:lnTo>
                  <a:lnTo>
                    <a:pt x="1382" y="698"/>
                  </a:lnTo>
                  <a:lnTo>
                    <a:pt x="1374" y="642"/>
                  </a:lnTo>
                  <a:lnTo>
                    <a:pt x="1361" y="588"/>
                  </a:lnTo>
                  <a:lnTo>
                    <a:pt x="1347" y="550"/>
                  </a:lnTo>
                  <a:lnTo>
                    <a:pt x="1324" y="501"/>
                  </a:lnTo>
                  <a:lnTo>
                    <a:pt x="1311" y="478"/>
                  </a:lnTo>
                  <a:lnTo>
                    <a:pt x="1280" y="432"/>
                  </a:lnTo>
                  <a:lnTo>
                    <a:pt x="1249" y="396"/>
                  </a:lnTo>
                  <a:lnTo>
                    <a:pt x="1215" y="362"/>
                  </a:lnTo>
                  <a:lnTo>
                    <a:pt x="1173" y="328"/>
                  </a:lnTo>
                  <a:lnTo>
                    <a:pt x="1127" y="297"/>
                  </a:lnTo>
                  <a:lnTo>
                    <a:pt x="1078" y="271"/>
                  </a:lnTo>
                  <a:lnTo>
                    <a:pt x="1026" y="249"/>
                  </a:lnTo>
                  <a:lnTo>
                    <a:pt x="972" y="232"/>
                  </a:lnTo>
                  <a:lnTo>
                    <a:pt x="915" y="221"/>
                  </a:lnTo>
                  <a:lnTo>
                    <a:pt x="857" y="213"/>
                  </a:lnTo>
                  <a:lnTo>
                    <a:pt x="798" y="211"/>
                  </a:lnTo>
                  <a:close/>
                  <a:moveTo>
                    <a:pt x="798" y="0"/>
                  </a:moveTo>
                  <a:lnTo>
                    <a:pt x="869" y="2"/>
                  </a:lnTo>
                  <a:lnTo>
                    <a:pt x="937" y="10"/>
                  </a:lnTo>
                  <a:lnTo>
                    <a:pt x="1005" y="24"/>
                  </a:lnTo>
                  <a:lnTo>
                    <a:pt x="1070" y="42"/>
                  </a:lnTo>
                  <a:lnTo>
                    <a:pt x="1133" y="65"/>
                  </a:lnTo>
                  <a:lnTo>
                    <a:pt x="1193" y="93"/>
                  </a:lnTo>
                  <a:lnTo>
                    <a:pt x="1251" y="126"/>
                  </a:lnTo>
                  <a:lnTo>
                    <a:pt x="1306" y="164"/>
                  </a:lnTo>
                  <a:lnTo>
                    <a:pt x="1356" y="206"/>
                  </a:lnTo>
                  <a:lnTo>
                    <a:pt x="1404" y="254"/>
                  </a:lnTo>
                  <a:lnTo>
                    <a:pt x="1447" y="305"/>
                  </a:lnTo>
                  <a:lnTo>
                    <a:pt x="1470" y="337"/>
                  </a:lnTo>
                  <a:lnTo>
                    <a:pt x="1491" y="369"/>
                  </a:lnTo>
                  <a:lnTo>
                    <a:pt x="1510" y="402"/>
                  </a:lnTo>
                  <a:lnTo>
                    <a:pt x="1527" y="436"/>
                  </a:lnTo>
                  <a:lnTo>
                    <a:pt x="1542" y="471"/>
                  </a:lnTo>
                  <a:lnTo>
                    <a:pt x="1561" y="525"/>
                  </a:lnTo>
                  <a:lnTo>
                    <a:pt x="1577" y="580"/>
                  </a:lnTo>
                  <a:lnTo>
                    <a:pt x="1587" y="637"/>
                  </a:lnTo>
                  <a:lnTo>
                    <a:pt x="1594" y="695"/>
                  </a:lnTo>
                  <a:lnTo>
                    <a:pt x="1596" y="754"/>
                  </a:lnTo>
                  <a:lnTo>
                    <a:pt x="1594" y="822"/>
                  </a:lnTo>
                  <a:lnTo>
                    <a:pt x="1589" y="885"/>
                  </a:lnTo>
                  <a:lnTo>
                    <a:pt x="1577" y="944"/>
                  </a:lnTo>
                  <a:lnTo>
                    <a:pt x="1563" y="1002"/>
                  </a:lnTo>
                  <a:lnTo>
                    <a:pt x="1544" y="1056"/>
                  </a:lnTo>
                  <a:lnTo>
                    <a:pt x="1521" y="1107"/>
                  </a:lnTo>
                  <a:lnTo>
                    <a:pt x="1512" y="1125"/>
                  </a:lnTo>
                  <a:lnTo>
                    <a:pt x="1483" y="1174"/>
                  </a:lnTo>
                  <a:lnTo>
                    <a:pt x="1472" y="1189"/>
                  </a:lnTo>
                  <a:lnTo>
                    <a:pt x="1452" y="1215"/>
                  </a:lnTo>
                  <a:lnTo>
                    <a:pt x="1429" y="1242"/>
                  </a:lnTo>
                  <a:lnTo>
                    <a:pt x="1402" y="1272"/>
                  </a:lnTo>
                  <a:lnTo>
                    <a:pt x="1376" y="1299"/>
                  </a:lnTo>
                  <a:lnTo>
                    <a:pt x="1349" y="1324"/>
                  </a:lnTo>
                  <a:lnTo>
                    <a:pt x="1336" y="1339"/>
                  </a:lnTo>
                  <a:lnTo>
                    <a:pt x="1312" y="1362"/>
                  </a:lnTo>
                  <a:lnTo>
                    <a:pt x="1292" y="1381"/>
                  </a:lnTo>
                  <a:lnTo>
                    <a:pt x="1278" y="1399"/>
                  </a:lnTo>
                  <a:lnTo>
                    <a:pt x="1266" y="1417"/>
                  </a:lnTo>
                  <a:lnTo>
                    <a:pt x="1257" y="1435"/>
                  </a:lnTo>
                  <a:lnTo>
                    <a:pt x="1251" y="1454"/>
                  </a:lnTo>
                  <a:lnTo>
                    <a:pt x="1247" y="1477"/>
                  </a:lnTo>
                  <a:lnTo>
                    <a:pt x="1241" y="1502"/>
                  </a:lnTo>
                  <a:lnTo>
                    <a:pt x="1229" y="1523"/>
                  </a:lnTo>
                  <a:lnTo>
                    <a:pt x="1213" y="1543"/>
                  </a:lnTo>
                  <a:lnTo>
                    <a:pt x="1192" y="1556"/>
                  </a:lnTo>
                  <a:lnTo>
                    <a:pt x="1168" y="1566"/>
                  </a:lnTo>
                  <a:lnTo>
                    <a:pt x="1142" y="1569"/>
                  </a:lnTo>
                  <a:lnTo>
                    <a:pt x="454" y="1569"/>
                  </a:lnTo>
                  <a:lnTo>
                    <a:pt x="428" y="1566"/>
                  </a:lnTo>
                  <a:lnTo>
                    <a:pt x="404" y="1556"/>
                  </a:lnTo>
                  <a:lnTo>
                    <a:pt x="385" y="1543"/>
                  </a:lnTo>
                  <a:lnTo>
                    <a:pt x="368" y="1525"/>
                  </a:lnTo>
                  <a:lnTo>
                    <a:pt x="355" y="1502"/>
                  </a:lnTo>
                  <a:lnTo>
                    <a:pt x="350" y="1477"/>
                  </a:lnTo>
                  <a:lnTo>
                    <a:pt x="345" y="1455"/>
                  </a:lnTo>
                  <a:lnTo>
                    <a:pt x="339" y="1435"/>
                  </a:lnTo>
                  <a:lnTo>
                    <a:pt x="330" y="1418"/>
                  </a:lnTo>
                  <a:lnTo>
                    <a:pt x="319" y="1401"/>
                  </a:lnTo>
                  <a:lnTo>
                    <a:pt x="303" y="1382"/>
                  </a:lnTo>
                  <a:lnTo>
                    <a:pt x="285" y="1362"/>
                  </a:lnTo>
                  <a:lnTo>
                    <a:pt x="261" y="1339"/>
                  </a:lnTo>
                  <a:lnTo>
                    <a:pt x="247" y="1327"/>
                  </a:lnTo>
                  <a:lnTo>
                    <a:pt x="227" y="1306"/>
                  </a:lnTo>
                  <a:lnTo>
                    <a:pt x="206" y="1286"/>
                  </a:lnTo>
                  <a:lnTo>
                    <a:pt x="183" y="1262"/>
                  </a:lnTo>
                  <a:lnTo>
                    <a:pt x="162" y="1237"/>
                  </a:lnTo>
                  <a:lnTo>
                    <a:pt x="139" y="1209"/>
                  </a:lnTo>
                  <a:lnTo>
                    <a:pt x="117" y="1179"/>
                  </a:lnTo>
                  <a:lnTo>
                    <a:pt x="97" y="1146"/>
                  </a:lnTo>
                  <a:lnTo>
                    <a:pt x="77" y="1110"/>
                  </a:lnTo>
                  <a:lnTo>
                    <a:pt x="59" y="1072"/>
                  </a:lnTo>
                  <a:lnTo>
                    <a:pt x="42" y="1029"/>
                  </a:lnTo>
                  <a:lnTo>
                    <a:pt x="28" y="982"/>
                  </a:lnTo>
                  <a:lnTo>
                    <a:pt x="16" y="932"/>
                  </a:lnTo>
                  <a:lnTo>
                    <a:pt x="8" y="877"/>
                  </a:lnTo>
                  <a:lnTo>
                    <a:pt x="2" y="818"/>
                  </a:lnTo>
                  <a:lnTo>
                    <a:pt x="0" y="754"/>
                  </a:lnTo>
                  <a:lnTo>
                    <a:pt x="2" y="691"/>
                  </a:lnTo>
                  <a:lnTo>
                    <a:pt x="10" y="629"/>
                  </a:lnTo>
                  <a:lnTo>
                    <a:pt x="23" y="568"/>
                  </a:lnTo>
                  <a:lnTo>
                    <a:pt x="40" y="510"/>
                  </a:lnTo>
                  <a:lnTo>
                    <a:pt x="63" y="453"/>
                  </a:lnTo>
                  <a:lnTo>
                    <a:pt x="89" y="398"/>
                  </a:lnTo>
                  <a:lnTo>
                    <a:pt x="119" y="346"/>
                  </a:lnTo>
                  <a:lnTo>
                    <a:pt x="156" y="296"/>
                  </a:lnTo>
                  <a:lnTo>
                    <a:pt x="196" y="249"/>
                  </a:lnTo>
                  <a:lnTo>
                    <a:pt x="240" y="206"/>
                  </a:lnTo>
                  <a:lnTo>
                    <a:pt x="290" y="164"/>
                  </a:lnTo>
                  <a:lnTo>
                    <a:pt x="345" y="126"/>
                  </a:lnTo>
                  <a:lnTo>
                    <a:pt x="403" y="93"/>
                  </a:lnTo>
                  <a:lnTo>
                    <a:pt x="463" y="65"/>
                  </a:lnTo>
                  <a:lnTo>
                    <a:pt x="526" y="42"/>
                  </a:lnTo>
                  <a:lnTo>
                    <a:pt x="591" y="24"/>
                  </a:lnTo>
                  <a:lnTo>
                    <a:pt x="659" y="10"/>
                  </a:lnTo>
                  <a:lnTo>
                    <a:pt x="728" y="2"/>
                  </a:lnTo>
                  <a:lnTo>
                    <a:pt x="79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5" name="Freeform 11"/>
            <p:cNvSpPr>
              <a:spLocks/>
            </p:cNvSpPr>
            <p:nvPr/>
          </p:nvSpPr>
          <p:spPr bwMode="auto">
            <a:xfrm>
              <a:off x="-2894012" y="-127000"/>
              <a:ext cx="333375" cy="922338"/>
            </a:xfrm>
            <a:custGeom>
              <a:avLst/>
              <a:gdLst>
                <a:gd name="T0" fmla="*/ 105 w 210"/>
                <a:gd name="T1" fmla="*/ 0 h 581"/>
                <a:gd name="T2" fmla="*/ 129 w 210"/>
                <a:gd name="T3" fmla="*/ 2 h 581"/>
                <a:gd name="T4" fmla="*/ 152 w 210"/>
                <a:gd name="T5" fmla="*/ 10 h 581"/>
                <a:gd name="T6" fmla="*/ 171 w 210"/>
                <a:gd name="T7" fmla="*/ 22 h 581"/>
                <a:gd name="T8" fmla="*/ 187 w 210"/>
                <a:gd name="T9" fmla="*/ 38 h 581"/>
                <a:gd name="T10" fmla="*/ 200 w 210"/>
                <a:gd name="T11" fmla="*/ 59 h 581"/>
                <a:gd name="T12" fmla="*/ 208 w 210"/>
                <a:gd name="T13" fmla="*/ 80 h 581"/>
                <a:gd name="T14" fmla="*/ 210 w 210"/>
                <a:gd name="T15" fmla="*/ 104 h 581"/>
                <a:gd name="T16" fmla="*/ 210 w 210"/>
                <a:gd name="T17" fmla="*/ 475 h 581"/>
                <a:gd name="T18" fmla="*/ 208 w 210"/>
                <a:gd name="T19" fmla="*/ 499 h 581"/>
                <a:gd name="T20" fmla="*/ 200 w 210"/>
                <a:gd name="T21" fmla="*/ 522 h 581"/>
                <a:gd name="T22" fmla="*/ 187 w 210"/>
                <a:gd name="T23" fmla="*/ 541 h 581"/>
                <a:gd name="T24" fmla="*/ 171 w 210"/>
                <a:gd name="T25" fmla="*/ 557 h 581"/>
                <a:gd name="T26" fmla="*/ 152 w 210"/>
                <a:gd name="T27" fmla="*/ 570 h 581"/>
                <a:gd name="T28" fmla="*/ 129 w 210"/>
                <a:gd name="T29" fmla="*/ 578 h 581"/>
                <a:gd name="T30" fmla="*/ 105 w 210"/>
                <a:gd name="T31" fmla="*/ 581 h 581"/>
                <a:gd name="T32" fmla="*/ 81 w 210"/>
                <a:gd name="T33" fmla="*/ 578 h 581"/>
                <a:gd name="T34" fmla="*/ 59 w 210"/>
                <a:gd name="T35" fmla="*/ 570 h 581"/>
                <a:gd name="T36" fmla="*/ 39 w 210"/>
                <a:gd name="T37" fmla="*/ 557 h 581"/>
                <a:gd name="T38" fmla="*/ 23 w 210"/>
                <a:gd name="T39" fmla="*/ 541 h 581"/>
                <a:gd name="T40" fmla="*/ 11 w 210"/>
                <a:gd name="T41" fmla="*/ 522 h 581"/>
                <a:gd name="T42" fmla="*/ 3 w 210"/>
                <a:gd name="T43" fmla="*/ 499 h 581"/>
                <a:gd name="T44" fmla="*/ 0 w 210"/>
                <a:gd name="T45" fmla="*/ 475 h 581"/>
                <a:gd name="T46" fmla="*/ 0 w 210"/>
                <a:gd name="T47" fmla="*/ 104 h 581"/>
                <a:gd name="T48" fmla="*/ 3 w 210"/>
                <a:gd name="T49" fmla="*/ 80 h 581"/>
                <a:gd name="T50" fmla="*/ 11 w 210"/>
                <a:gd name="T51" fmla="*/ 59 h 581"/>
                <a:gd name="T52" fmla="*/ 23 w 210"/>
                <a:gd name="T53" fmla="*/ 38 h 581"/>
                <a:gd name="T54" fmla="*/ 39 w 210"/>
                <a:gd name="T55" fmla="*/ 22 h 581"/>
                <a:gd name="T56" fmla="*/ 59 w 210"/>
                <a:gd name="T57" fmla="*/ 10 h 581"/>
                <a:gd name="T58" fmla="*/ 81 w 210"/>
                <a:gd name="T59" fmla="*/ 2 h 581"/>
                <a:gd name="T60" fmla="*/ 105 w 210"/>
                <a:gd name="T61" fmla="*/ 0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10" h="581">
                  <a:moveTo>
                    <a:pt x="105" y="0"/>
                  </a:moveTo>
                  <a:lnTo>
                    <a:pt x="129" y="2"/>
                  </a:lnTo>
                  <a:lnTo>
                    <a:pt x="152" y="10"/>
                  </a:lnTo>
                  <a:lnTo>
                    <a:pt x="171" y="22"/>
                  </a:lnTo>
                  <a:lnTo>
                    <a:pt x="187" y="38"/>
                  </a:lnTo>
                  <a:lnTo>
                    <a:pt x="200" y="59"/>
                  </a:lnTo>
                  <a:lnTo>
                    <a:pt x="208" y="80"/>
                  </a:lnTo>
                  <a:lnTo>
                    <a:pt x="210" y="104"/>
                  </a:lnTo>
                  <a:lnTo>
                    <a:pt x="210" y="475"/>
                  </a:lnTo>
                  <a:lnTo>
                    <a:pt x="208" y="499"/>
                  </a:lnTo>
                  <a:lnTo>
                    <a:pt x="200" y="522"/>
                  </a:lnTo>
                  <a:lnTo>
                    <a:pt x="187" y="541"/>
                  </a:lnTo>
                  <a:lnTo>
                    <a:pt x="171" y="557"/>
                  </a:lnTo>
                  <a:lnTo>
                    <a:pt x="152" y="570"/>
                  </a:lnTo>
                  <a:lnTo>
                    <a:pt x="129" y="578"/>
                  </a:lnTo>
                  <a:lnTo>
                    <a:pt x="105" y="581"/>
                  </a:lnTo>
                  <a:lnTo>
                    <a:pt x="81" y="578"/>
                  </a:lnTo>
                  <a:lnTo>
                    <a:pt x="59" y="570"/>
                  </a:lnTo>
                  <a:lnTo>
                    <a:pt x="39" y="557"/>
                  </a:lnTo>
                  <a:lnTo>
                    <a:pt x="23" y="541"/>
                  </a:lnTo>
                  <a:lnTo>
                    <a:pt x="11" y="522"/>
                  </a:lnTo>
                  <a:lnTo>
                    <a:pt x="3" y="499"/>
                  </a:lnTo>
                  <a:lnTo>
                    <a:pt x="0" y="475"/>
                  </a:lnTo>
                  <a:lnTo>
                    <a:pt x="0" y="104"/>
                  </a:lnTo>
                  <a:lnTo>
                    <a:pt x="3" y="80"/>
                  </a:lnTo>
                  <a:lnTo>
                    <a:pt x="11" y="59"/>
                  </a:lnTo>
                  <a:lnTo>
                    <a:pt x="23" y="38"/>
                  </a:lnTo>
                  <a:lnTo>
                    <a:pt x="39" y="22"/>
                  </a:lnTo>
                  <a:lnTo>
                    <a:pt x="59" y="10"/>
                  </a:lnTo>
                  <a:lnTo>
                    <a:pt x="81" y="2"/>
                  </a:lnTo>
                  <a:lnTo>
                    <a:pt x="1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6" name="Freeform 12"/>
            <p:cNvSpPr>
              <a:spLocks/>
            </p:cNvSpPr>
            <p:nvPr/>
          </p:nvSpPr>
          <p:spPr bwMode="auto">
            <a:xfrm>
              <a:off x="-2974973" y="-481013"/>
              <a:ext cx="1106488" cy="717550"/>
            </a:xfrm>
            <a:custGeom>
              <a:avLst/>
              <a:gdLst>
                <a:gd name="T0" fmla="*/ 116 w 697"/>
                <a:gd name="T1" fmla="*/ 0 h 452"/>
                <a:gd name="T2" fmla="*/ 139 w 697"/>
                <a:gd name="T3" fmla="*/ 4 h 452"/>
                <a:gd name="T4" fmla="*/ 160 w 697"/>
                <a:gd name="T5" fmla="*/ 14 h 452"/>
                <a:gd name="T6" fmla="*/ 179 w 697"/>
                <a:gd name="T7" fmla="*/ 29 h 452"/>
                <a:gd name="T8" fmla="*/ 348 w 697"/>
                <a:gd name="T9" fmla="*/ 199 h 452"/>
                <a:gd name="T10" fmla="*/ 518 w 697"/>
                <a:gd name="T11" fmla="*/ 29 h 452"/>
                <a:gd name="T12" fmla="*/ 536 w 697"/>
                <a:gd name="T13" fmla="*/ 14 h 452"/>
                <a:gd name="T14" fmla="*/ 558 w 697"/>
                <a:gd name="T15" fmla="*/ 4 h 452"/>
                <a:gd name="T16" fmla="*/ 581 w 697"/>
                <a:gd name="T17" fmla="*/ 0 h 452"/>
                <a:gd name="T18" fmla="*/ 603 w 697"/>
                <a:gd name="T19" fmla="*/ 0 h 452"/>
                <a:gd name="T20" fmla="*/ 626 w 697"/>
                <a:gd name="T21" fmla="*/ 4 h 452"/>
                <a:gd name="T22" fmla="*/ 648 w 697"/>
                <a:gd name="T23" fmla="*/ 14 h 452"/>
                <a:gd name="T24" fmla="*/ 667 w 697"/>
                <a:gd name="T25" fmla="*/ 29 h 452"/>
                <a:gd name="T26" fmla="*/ 682 w 697"/>
                <a:gd name="T27" fmla="*/ 49 h 452"/>
                <a:gd name="T28" fmla="*/ 692 w 697"/>
                <a:gd name="T29" fmla="*/ 70 h 452"/>
                <a:gd name="T30" fmla="*/ 697 w 697"/>
                <a:gd name="T31" fmla="*/ 93 h 452"/>
                <a:gd name="T32" fmla="*/ 697 w 697"/>
                <a:gd name="T33" fmla="*/ 116 h 452"/>
                <a:gd name="T34" fmla="*/ 692 w 697"/>
                <a:gd name="T35" fmla="*/ 138 h 452"/>
                <a:gd name="T36" fmla="*/ 682 w 697"/>
                <a:gd name="T37" fmla="*/ 159 h 452"/>
                <a:gd name="T38" fmla="*/ 667 w 697"/>
                <a:gd name="T39" fmla="*/ 178 h 452"/>
                <a:gd name="T40" fmla="*/ 422 w 697"/>
                <a:gd name="T41" fmla="*/ 422 h 452"/>
                <a:gd name="T42" fmla="*/ 406 w 697"/>
                <a:gd name="T43" fmla="*/ 435 h 452"/>
                <a:gd name="T44" fmla="*/ 388 w 697"/>
                <a:gd name="T45" fmla="*/ 446 h 452"/>
                <a:gd name="T46" fmla="*/ 369 w 697"/>
                <a:gd name="T47" fmla="*/ 451 h 452"/>
                <a:gd name="T48" fmla="*/ 348 w 697"/>
                <a:gd name="T49" fmla="*/ 452 h 452"/>
                <a:gd name="T50" fmla="*/ 328 w 697"/>
                <a:gd name="T51" fmla="*/ 451 h 452"/>
                <a:gd name="T52" fmla="*/ 308 w 697"/>
                <a:gd name="T53" fmla="*/ 446 h 452"/>
                <a:gd name="T54" fmla="*/ 290 w 697"/>
                <a:gd name="T55" fmla="*/ 435 h 452"/>
                <a:gd name="T56" fmla="*/ 274 w 697"/>
                <a:gd name="T57" fmla="*/ 422 h 452"/>
                <a:gd name="T58" fmla="*/ 29 w 697"/>
                <a:gd name="T59" fmla="*/ 178 h 452"/>
                <a:gd name="T60" fmla="*/ 15 w 697"/>
                <a:gd name="T61" fmla="*/ 159 h 452"/>
                <a:gd name="T62" fmla="*/ 4 w 697"/>
                <a:gd name="T63" fmla="*/ 138 h 452"/>
                <a:gd name="T64" fmla="*/ 0 w 697"/>
                <a:gd name="T65" fmla="*/ 116 h 452"/>
                <a:gd name="T66" fmla="*/ 0 w 697"/>
                <a:gd name="T67" fmla="*/ 93 h 452"/>
                <a:gd name="T68" fmla="*/ 4 w 697"/>
                <a:gd name="T69" fmla="*/ 70 h 452"/>
                <a:gd name="T70" fmla="*/ 15 w 697"/>
                <a:gd name="T71" fmla="*/ 49 h 452"/>
                <a:gd name="T72" fmla="*/ 29 w 697"/>
                <a:gd name="T73" fmla="*/ 29 h 452"/>
                <a:gd name="T74" fmla="*/ 49 w 697"/>
                <a:gd name="T75" fmla="*/ 14 h 452"/>
                <a:gd name="T76" fmla="*/ 70 w 697"/>
                <a:gd name="T77" fmla="*/ 4 h 452"/>
                <a:gd name="T78" fmla="*/ 93 w 697"/>
                <a:gd name="T79" fmla="*/ 0 h 452"/>
                <a:gd name="T80" fmla="*/ 116 w 697"/>
                <a:gd name="T81" fmla="*/ 0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97" h="452">
                  <a:moveTo>
                    <a:pt x="116" y="0"/>
                  </a:moveTo>
                  <a:lnTo>
                    <a:pt x="139" y="4"/>
                  </a:lnTo>
                  <a:lnTo>
                    <a:pt x="160" y="14"/>
                  </a:lnTo>
                  <a:lnTo>
                    <a:pt x="179" y="29"/>
                  </a:lnTo>
                  <a:lnTo>
                    <a:pt x="348" y="199"/>
                  </a:lnTo>
                  <a:lnTo>
                    <a:pt x="518" y="29"/>
                  </a:lnTo>
                  <a:lnTo>
                    <a:pt x="536" y="14"/>
                  </a:lnTo>
                  <a:lnTo>
                    <a:pt x="558" y="4"/>
                  </a:lnTo>
                  <a:lnTo>
                    <a:pt x="581" y="0"/>
                  </a:lnTo>
                  <a:lnTo>
                    <a:pt x="603" y="0"/>
                  </a:lnTo>
                  <a:lnTo>
                    <a:pt x="626" y="4"/>
                  </a:lnTo>
                  <a:lnTo>
                    <a:pt x="648" y="14"/>
                  </a:lnTo>
                  <a:lnTo>
                    <a:pt x="667" y="29"/>
                  </a:lnTo>
                  <a:lnTo>
                    <a:pt x="682" y="49"/>
                  </a:lnTo>
                  <a:lnTo>
                    <a:pt x="692" y="70"/>
                  </a:lnTo>
                  <a:lnTo>
                    <a:pt x="697" y="93"/>
                  </a:lnTo>
                  <a:lnTo>
                    <a:pt x="697" y="116"/>
                  </a:lnTo>
                  <a:lnTo>
                    <a:pt x="692" y="138"/>
                  </a:lnTo>
                  <a:lnTo>
                    <a:pt x="682" y="159"/>
                  </a:lnTo>
                  <a:lnTo>
                    <a:pt x="667" y="178"/>
                  </a:lnTo>
                  <a:lnTo>
                    <a:pt x="422" y="422"/>
                  </a:lnTo>
                  <a:lnTo>
                    <a:pt x="406" y="435"/>
                  </a:lnTo>
                  <a:lnTo>
                    <a:pt x="388" y="446"/>
                  </a:lnTo>
                  <a:lnTo>
                    <a:pt x="369" y="451"/>
                  </a:lnTo>
                  <a:lnTo>
                    <a:pt x="348" y="452"/>
                  </a:lnTo>
                  <a:lnTo>
                    <a:pt x="328" y="451"/>
                  </a:lnTo>
                  <a:lnTo>
                    <a:pt x="308" y="446"/>
                  </a:lnTo>
                  <a:lnTo>
                    <a:pt x="290" y="435"/>
                  </a:lnTo>
                  <a:lnTo>
                    <a:pt x="274" y="422"/>
                  </a:lnTo>
                  <a:lnTo>
                    <a:pt x="29" y="178"/>
                  </a:lnTo>
                  <a:lnTo>
                    <a:pt x="15" y="159"/>
                  </a:lnTo>
                  <a:lnTo>
                    <a:pt x="4" y="138"/>
                  </a:lnTo>
                  <a:lnTo>
                    <a:pt x="0" y="116"/>
                  </a:lnTo>
                  <a:lnTo>
                    <a:pt x="0" y="93"/>
                  </a:lnTo>
                  <a:lnTo>
                    <a:pt x="4" y="70"/>
                  </a:lnTo>
                  <a:lnTo>
                    <a:pt x="15" y="49"/>
                  </a:lnTo>
                  <a:lnTo>
                    <a:pt x="29" y="29"/>
                  </a:lnTo>
                  <a:lnTo>
                    <a:pt x="49" y="14"/>
                  </a:lnTo>
                  <a:lnTo>
                    <a:pt x="70" y="4"/>
                  </a:lnTo>
                  <a:lnTo>
                    <a:pt x="93" y="0"/>
                  </a:lnTo>
                  <a:lnTo>
                    <a:pt x="11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7" name="Freeform 13"/>
            <p:cNvSpPr>
              <a:spLocks/>
            </p:cNvSpPr>
            <p:nvPr/>
          </p:nvSpPr>
          <p:spPr bwMode="auto">
            <a:xfrm>
              <a:off x="-3149598" y="425450"/>
              <a:ext cx="1446213" cy="987425"/>
            </a:xfrm>
            <a:custGeom>
              <a:avLst/>
              <a:gdLst>
                <a:gd name="T0" fmla="*/ 106 w 911"/>
                <a:gd name="T1" fmla="*/ 0 h 622"/>
                <a:gd name="T2" fmla="*/ 807 w 911"/>
                <a:gd name="T3" fmla="*/ 0 h 622"/>
                <a:gd name="T4" fmla="*/ 831 w 911"/>
                <a:gd name="T5" fmla="*/ 3 h 622"/>
                <a:gd name="T6" fmla="*/ 852 w 911"/>
                <a:gd name="T7" fmla="*/ 11 h 622"/>
                <a:gd name="T8" fmla="*/ 872 w 911"/>
                <a:gd name="T9" fmla="*/ 24 h 622"/>
                <a:gd name="T10" fmla="*/ 889 w 911"/>
                <a:gd name="T11" fmla="*/ 40 h 622"/>
                <a:gd name="T12" fmla="*/ 901 w 911"/>
                <a:gd name="T13" fmla="*/ 59 h 622"/>
                <a:gd name="T14" fmla="*/ 909 w 911"/>
                <a:gd name="T15" fmla="*/ 82 h 622"/>
                <a:gd name="T16" fmla="*/ 911 w 911"/>
                <a:gd name="T17" fmla="*/ 106 h 622"/>
                <a:gd name="T18" fmla="*/ 909 w 911"/>
                <a:gd name="T19" fmla="*/ 129 h 622"/>
                <a:gd name="T20" fmla="*/ 901 w 911"/>
                <a:gd name="T21" fmla="*/ 151 h 622"/>
                <a:gd name="T22" fmla="*/ 889 w 911"/>
                <a:gd name="T23" fmla="*/ 172 h 622"/>
                <a:gd name="T24" fmla="*/ 872 w 911"/>
                <a:gd name="T25" fmla="*/ 187 h 622"/>
                <a:gd name="T26" fmla="*/ 852 w 911"/>
                <a:gd name="T27" fmla="*/ 200 h 622"/>
                <a:gd name="T28" fmla="*/ 831 w 911"/>
                <a:gd name="T29" fmla="*/ 208 h 622"/>
                <a:gd name="T30" fmla="*/ 807 w 911"/>
                <a:gd name="T31" fmla="*/ 210 h 622"/>
                <a:gd name="T32" fmla="*/ 211 w 911"/>
                <a:gd name="T33" fmla="*/ 210 h 622"/>
                <a:gd name="T34" fmla="*/ 211 w 911"/>
                <a:gd name="T35" fmla="*/ 300 h 622"/>
                <a:gd name="T36" fmla="*/ 214 w 911"/>
                <a:gd name="T37" fmla="*/ 326 h 622"/>
                <a:gd name="T38" fmla="*/ 222 w 911"/>
                <a:gd name="T39" fmla="*/ 349 h 622"/>
                <a:gd name="T40" fmla="*/ 236 w 911"/>
                <a:gd name="T41" fmla="*/ 369 h 622"/>
                <a:gd name="T42" fmla="*/ 253 w 911"/>
                <a:gd name="T43" fmla="*/ 387 h 622"/>
                <a:gd name="T44" fmla="*/ 274 w 911"/>
                <a:gd name="T45" fmla="*/ 400 h 622"/>
                <a:gd name="T46" fmla="*/ 296 w 911"/>
                <a:gd name="T47" fmla="*/ 408 h 622"/>
                <a:gd name="T48" fmla="*/ 323 w 911"/>
                <a:gd name="T49" fmla="*/ 412 h 622"/>
                <a:gd name="T50" fmla="*/ 594 w 911"/>
                <a:gd name="T51" fmla="*/ 412 h 622"/>
                <a:gd name="T52" fmla="*/ 618 w 911"/>
                <a:gd name="T53" fmla="*/ 414 h 622"/>
                <a:gd name="T54" fmla="*/ 640 w 911"/>
                <a:gd name="T55" fmla="*/ 422 h 622"/>
                <a:gd name="T56" fmla="*/ 660 w 911"/>
                <a:gd name="T57" fmla="*/ 434 h 622"/>
                <a:gd name="T58" fmla="*/ 676 w 911"/>
                <a:gd name="T59" fmla="*/ 451 h 622"/>
                <a:gd name="T60" fmla="*/ 688 w 911"/>
                <a:gd name="T61" fmla="*/ 471 h 622"/>
                <a:gd name="T62" fmla="*/ 696 w 911"/>
                <a:gd name="T63" fmla="*/ 492 h 622"/>
                <a:gd name="T64" fmla="*/ 700 w 911"/>
                <a:gd name="T65" fmla="*/ 516 h 622"/>
                <a:gd name="T66" fmla="*/ 696 w 911"/>
                <a:gd name="T67" fmla="*/ 541 h 622"/>
                <a:gd name="T68" fmla="*/ 688 w 911"/>
                <a:gd name="T69" fmla="*/ 563 h 622"/>
                <a:gd name="T70" fmla="*/ 676 w 911"/>
                <a:gd name="T71" fmla="*/ 582 h 622"/>
                <a:gd name="T72" fmla="*/ 660 w 911"/>
                <a:gd name="T73" fmla="*/ 599 h 622"/>
                <a:gd name="T74" fmla="*/ 640 w 911"/>
                <a:gd name="T75" fmla="*/ 612 h 622"/>
                <a:gd name="T76" fmla="*/ 618 w 911"/>
                <a:gd name="T77" fmla="*/ 619 h 622"/>
                <a:gd name="T78" fmla="*/ 594 w 911"/>
                <a:gd name="T79" fmla="*/ 622 h 622"/>
                <a:gd name="T80" fmla="*/ 323 w 911"/>
                <a:gd name="T81" fmla="*/ 622 h 622"/>
                <a:gd name="T82" fmla="*/ 275 w 911"/>
                <a:gd name="T83" fmla="*/ 619 h 622"/>
                <a:gd name="T84" fmla="*/ 229 w 911"/>
                <a:gd name="T85" fmla="*/ 608 h 622"/>
                <a:gd name="T86" fmla="*/ 187 w 911"/>
                <a:gd name="T87" fmla="*/ 592 h 622"/>
                <a:gd name="T88" fmla="*/ 147 w 911"/>
                <a:gd name="T89" fmla="*/ 570 h 622"/>
                <a:gd name="T90" fmla="*/ 111 w 911"/>
                <a:gd name="T91" fmla="*/ 544 h 622"/>
                <a:gd name="T92" fmla="*/ 80 w 911"/>
                <a:gd name="T93" fmla="*/ 512 h 622"/>
                <a:gd name="T94" fmla="*/ 53 w 911"/>
                <a:gd name="T95" fmla="*/ 475 h 622"/>
                <a:gd name="T96" fmla="*/ 30 w 911"/>
                <a:gd name="T97" fmla="*/ 435 h 622"/>
                <a:gd name="T98" fmla="*/ 14 w 911"/>
                <a:gd name="T99" fmla="*/ 393 h 622"/>
                <a:gd name="T100" fmla="*/ 4 w 911"/>
                <a:gd name="T101" fmla="*/ 348 h 622"/>
                <a:gd name="T102" fmla="*/ 0 w 911"/>
                <a:gd name="T103" fmla="*/ 300 h 622"/>
                <a:gd name="T104" fmla="*/ 0 w 911"/>
                <a:gd name="T105" fmla="*/ 106 h 622"/>
                <a:gd name="T106" fmla="*/ 4 w 911"/>
                <a:gd name="T107" fmla="*/ 82 h 622"/>
                <a:gd name="T108" fmla="*/ 12 w 911"/>
                <a:gd name="T109" fmla="*/ 59 h 622"/>
                <a:gd name="T110" fmla="*/ 23 w 911"/>
                <a:gd name="T111" fmla="*/ 40 h 622"/>
                <a:gd name="T112" fmla="*/ 40 w 911"/>
                <a:gd name="T113" fmla="*/ 24 h 622"/>
                <a:gd name="T114" fmla="*/ 60 w 911"/>
                <a:gd name="T115" fmla="*/ 11 h 622"/>
                <a:gd name="T116" fmla="*/ 81 w 911"/>
                <a:gd name="T117" fmla="*/ 3 h 622"/>
                <a:gd name="T118" fmla="*/ 106 w 911"/>
                <a:gd name="T119" fmla="*/ 0 h 6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11" h="622">
                  <a:moveTo>
                    <a:pt x="106" y="0"/>
                  </a:moveTo>
                  <a:lnTo>
                    <a:pt x="807" y="0"/>
                  </a:lnTo>
                  <a:lnTo>
                    <a:pt x="831" y="3"/>
                  </a:lnTo>
                  <a:lnTo>
                    <a:pt x="852" y="11"/>
                  </a:lnTo>
                  <a:lnTo>
                    <a:pt x="872" y="24"/>
                  </a:lnTo>
                  <a:lnTo>
                    <a:pt x="889" y="40"/>
                  </a:lnTo>
                  <a:lnTo>
                    <a:pt x="901" y="59"/>
                  </a:lnTo>
                  <a:lnTo>
                    <a:pt x="909" y="82"/>
                  </a:lnTo>
                  <a:lnTo>
                    <a:pt x="911" y="106"/>
                  </a:lnTo>
                  <a:lnTo>
                    <a:pt x="909" y="129"/>
                  </a:lnTo>
                  <a:lnTo>
                    <a:pt x="901" y="151"/>
                  </a:lnTo>
                  <a:lnTo>
                    <a:pt x="889" y="172"/>
                  </a:lnTo>
                  <a:lnTo>
                    <a:pt x="872" y="187"/>
                  </a:lnTo>
                  <a:lnTo>
                    <a:pt x="852" y="200"/>
                  </a:lnTo>
                  <a:lnTo>
                    <a:pt x="831" y="208"/>
                  </a:lnTo>
                  <a:lnTo>
                    <a:pt x="807" y="210"/>
                  </a:lnTo>
                  <a:lnTo>
                    <a:pt x="211" y="210"/>
                  </a:lnTo>
                  <a:lnTo>
                    <a:pt x="211" y="300"/>
                  </a:lnTo>
                  <a:lnTo>
                    <a:pt x="214" y="326"/>
                  </a:lnTo>
                  <a:lnTo>
                    <a:pt x="222" y="349"/>
                  </a:lnTo>
                  <a:lnTo>
                    <a:pt x="236" y="369"/>
                  </a:lnTo>
                  <a:lnTo>
                    <a:pt x="253" y="387"/>
                  </a:lnTo>
                  <a:lnTo>
                    <a:pt x="274" y="400"/>
                  </a:lnTo>
                  <a:lnTo>
                    <a:pt x="296" y="408"/>
                  </a:lnTo>
                  <a:lnTo>
                    <a:pt x="323" y="412"/>
                  </a:lnTo>
                  <a:lnTo>
                    <a:pt x="594" y="412"/>
                  </a:lnTo>
                  <a:lnTo>
                    <a:pt x="618" y="414"/>
                  </a:lnTo>
                  <a:lnTo>
                    <a:pt x="640" y="422"/>
                  </a:lnTo>
                  <a:lnTo>
                    <a:pt x="660" y="434"/>
                  </a:lnTo>
                  <a:lnTo>
                    <a:pt x="676" y="451"/>
                  </a:lnTo>
                  <a:lnTo>
                    <a:pt x="688" y="471"/>
                  </a:lnTo>
                  <a:lnTo>
                    <a:pt x="696" y="492"/>
                  </a:lnTo>
                  <a:lnTo>
                    <a:pt x="700" y="516"/>
                  </a:lnTo>
                  <a:lnTo>
                    <a:pt x="696" y="541"/>
                  </a:lnTo>
                  <a:lnTo>
                    <a:pt x="688" y="563"/>
                  </a:lnTo>
                  <a:lnTo>
                    <a:pt x="676" y="582"/>
                  </a:lnTo>
                  <a:lnTo>
                    <a:pt x="660" y="599"/>
                  </a:lnTo>
                  <a:lnTo>
                    <a:pt x="640" y="612"/>
                  </a:lnTo>
                  <a:lnTo>
                    <a:pt x="618" y="619"/>
                  </a:lnTo>
                  <a:lnTo>
                    <a:pt x="594" y="622"/>
                  </a:lnTo>
                  <a:lnTo>
                    <a:pt x="323" y="622"/>
                  </a:lnTo>
                  <a:lnTo>
                    <a:pt x="275" y="619"/>
                  </a:lnTo>
                  <a:lnTo>
                    <a:pt x="229" y="608"/>
                  </a:lnTo>
                  <a:lnTo>
                    <a:pt x="187" y="592"/>
                  </a:lnTo>
                  <a:lnTo>
                    <a:pt x="147" y="570"/>
                  </a:lnTo>
                  <a:lnTo>
                    <a:pt x="111" y="544"/>
                  </a:lnTo>
                  <a:lnTo>
                    <a:pt x="80" y="512"/>
                  </a:lnTo>
                  <a:lnTo>
                    <a:pt x="53" y="475"/>
                  </a:lnTo>
                  <a:lnTo>
                    <a:pt x="30" y="435"/>
                  </a:lnTo>
                  <a:lnTo>
                    <a:pt x="14" y="393"/>
                  </a:lnTo>
                  <a:lnTo>
                    <a:pt x="4" y="348"/>
                  </a:lnTo>
                  <a:lnTo>
                    <a:pt x="0" y="300"/>
                  </a:lnTo>
                  <a:lnTo>
                    <a:pt x="0" y="106"/>
                  </a:lnTo>
                  <a:lnTo>
                    <a:pt x="4" y="82"/>
                  </a:lnTo>
                  <a:lnTo>
                    <a:pt x="12" y="59"/>
                  </a:lnTo>
                  <a:lnTo>
                    <a:pt x="23" y="40"/>
                  </a:lnTo>
                  <a:lnTo>
                    <a:pt x="40" y="24"/>
                  </a:lnTo>
                  <a:lnTo>
                    <a:pt x="60" y="11"/>
                  </a:lnTo>
                  <a:lnTo>
                    <a:pt x="81" y="3"/>
                  </a:lnTo>
                  <a:lnTo>
                    <a:pt x="1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6834845" y="4711527"/>
            <a:ext cx="852888" cy="852339"/>
            <a:chOff x="6757988" y="-52388"/>
            <a:chExt cx="4937125" cy="4933951"/>
          </a:xfrm>
          <a:solidFill>
            <a:schemeClr val="bg1"/>
          </a:solidFill>
        </p:grpSpPr>
        <p:sp>
          <p:nvSpPr>
            <p:cNvPr id="62" name="Freeform 18"/>
            <p:cNvSpPr>
              <a:spLocks noEditPoints="1"/>
            </p:cNvSpPr>
            <p:nvPr/>
          </p:nvSpPr>
          <p:spPr bwMode="auto">
            <a:xfrm>
              <a:off x="10031413" y="698500"/>
              <a:ext cx="912813" cy="912813"/>
            </a:xfrm>
            <a:custGeom>
              <a:avLst/>
              <a:gdLst>
                <a:gd name="T0" fmla="*/ 537 w 1150"/>
                <a:gd name="T1" fmla="*/ 388 h 1152"/>
                <a:gd name="T2" fmla="*/ 469 w 1150"/>
                <a:gd name="T3" fmla="*/ 416 h 1152"/>
                <a:gd name="T4" fmla="*/ 412 w 1150"/>
                <a:gd name="T5" fmla="*/ 475 h 1152"/>
                <a:gd name="T6" fmla="*/ 384 w 1150"/>
                <a:gd name="T7" fmla="*/ 556 h 1152"/>
                <a:gd name="T8" fmla="*/ 393 w 1150"/>
                <a:gd name="T9" fmla="*/ 639 h 1152"/>
                <a:gd name="T10" fmla="*/ 439 w 1150"/>
                <a:gd name="T11" fmla="*/ 713 h 1152"/>
                <a:gd name="T12" fmla="*/ 501 w 1150"/>
                <a:gd name="T13" fmla="*/ 755 h 1152"/>
                <a:gd name="T14" fmla="*/ 575 w 1150"/>
                <a:gd name="T15" fmla="*/ 768 h 1152"/>
                <a:gd name="T16" fmla="*/ 649 w 1150"/>
                <a:gd name="T17" fmla="*/ 755 h 1152"/>
                <a:gd name="T18" fmla="*/ 711 w 1150"/>
                <a:gd name="T19" fmla="*/ 713 h 1152"/>
                <a:gd name="T20" fmla="*/ 757 w 1150"/>
                <a:gd name="T21" fmla="*/ 639 h 1152"/>
                <a:gd name="T22" fmla="*/ 766 w 1150"/>
                <a:gd name="T23" fmla="*/ 556 h 1152"/>
                <a:gd name="T24" fmla="*/ 738 w 1150"/>
                <a:gd name="T25" fmla="*/ 475 h 1152"/>
                <a:gd name="T26" fmla="*/ 681 w 1150"/>
                <a:gd name="T27" fmla="*/ 416 h 1152"/>
                <a:gd name="T28" fmla="*/ 613 w 1150"/>
                <a:gd name="T29" fmla="*/ 388 h 1152"/>
                <a:gd name="T30" fmla="*/ 575 w 1150"/>
                <a:gd name="T31" fmla="*/ 0 h 1152"/>
                <a:gd name="T32" fmla="*/ 725 w 1150"/>
                <a:gd name="T33" fmla="*/ 21 h 1152"/>
                <a:gd name="T34" fmla="*/ 863 w 1150"/>
                <a:gd name="T35" fmla="*/ 78 h 1152"/>
                <a:gd name="T36" fmla="*/ 982 w 1150"/>
                <a:gd name="T37" fmla="*/ 168 h 1152"/>
                <a:gd name="T38" fmla="*/ 1071 w 1150"/>
                <a:gd name="T39" fmla="*/ 282 h 1152"/>
                <a:gd name="T40" fmla="*/ 1126 w 1150"/>
                <a:gd name="T41" fmla="*/ 409 h 1152"/>
                <a:gd name="T42" fmla="*/ 1150 w 1150"/>
                <a:gd name="T43" fmla="*/ 543 h 1152"/>
                <a:gd name="T44" fmla="*/ 1143 w 1150"/>
                <a:gd name="T45" fmla="*/ 679 h 1152"/>
                <a:gd name="T46" fmla="*/ 1103 w 1150"/>
                <a:gd name="T47" fmla="*/ 809 h 1152"/>
                <a:gd name="T48" fmla="*/ 1031 w 1150"/>
                <a:gd name="T49" fmla="*/ 929 h 1152"/>
                <a:gd name="T50" fmla="*/ 925 w 1150"/>
                <a:gd name="T51" fmla="*/ 1034 h 1152"/>
                <a:gd name="T52" fmla="*/ 796 w 1150"/>
                <a:gd name="T53" fmla="*/ 1108 h 1152"/>
                <a:gd name="T54" fmla="*/ 651 w 1150"/>
                <a:gd name="T55" fmla="*/ 1148 h 1152"/>
                <a:gd name="T56" fmla="*/ 499 w 1150"/>
                <a:gd name="T57" fmla="*/ 1148 h 1152"/>
                <a:gd name="T58" fmla="*/ 354 w 1150"/>
                <a:gd name="T59" fmla="*/ 1108 h 1152"/>
                <a:gd name="T60" fmla="*/ 225 w 1150"/>
                <a:gd name="T61" fmla="*/ 1034 h 1152"/>
                <a:gd name="T62" fmla="*/ 119 w 1150"/>
                <a:gd name="T63" fmla="*/ 929 h 1152"/>
                <a:gd name="T64" fmla="*/ 47 w 1150"/>
                <a:gd name="T65" fmla="*/ 809 h 1152"/>
                <a:gd name="T66" fmla="*/ 7 w 1150"/>
                <a:gd name="T67" fmla="*/ 679 h 1152"/>
                <a:gd name="T68" fmla="*/ 0 w 1150"/>
                <a:gd name="T69" fmla="*/ 543 h 1152"/>
                <a:gd name="T70" fmla="*/ 24 w 1150"/>
                <a:gd name="T71" fmla="*/ 409 h 1152"/>
                <a:gd name="T72" fmla="*/ 79 w 1150"/>
                <a:gd name="T73" fmla="*/ 282 h 1152"/>
                <a:gd name="T74" fmla="*/ 168 w 1150"/>
                <a:gd name="T75" fmla="*/ 168 h 1152"/>
                <a:gd name="T76" fmla="*/ 287 w 1150"/>
                <a:gd name="T77" fmla="*/ 78 h 1152"/>
                <a:gd name="T78" fmla="*/ 426 w 1150"/>
                <a:gd name="T79" fmla="*/ 21 h 1152"/>
                <a:gd name="T80" fmla="*/ 575 w 1150"/>
                <a:gd name="T81" fmla="*/ 0 h 1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50" h="1152">
                  <a:moveTo>
                    <a:pt x="575" y="384"/>
                  </a:moveTo>
                  <a:lnTo>
                    <a:pt x="537" y="388"/>
                  </a:lnTo>
                  <a:lnTo>
                    <a:pt x="501" y="399"/>
                  </a:lnTo>
                  <a:lnTo>
                    <a:pt x="469" y="416"/>
                  </a:lnTo>
                  <a:lnTo>
                    <a:pt x="439" y="441"/>
                  </a:lnTo>
                  <a:lnTo>
                    <a:pt x="412" y="475"/>
                  </a:lnTo>
                  <a:lnTo>
                    <a:pt x="393" y="514"/>
                  </a:lnTo>
                  <a:lnTo>
                    <a:pt x="384" y="556"/>
                  </a:lnTo>
                  <a:lnTo>
                    <a:pt x="384" y="598"/>
                  </a:lnTo>
                  <a:lnTo>
                    <a:pt x="393" y="639"/>
                  </a:lnTo>
                  <a:lnTo>
                    <a:pt x="412" y="677"/>
                  </a:lnTo>
                  <a:lnTo>
                    <a:pt x="439" y="713"/>
                  </a:lnTo>
                  <a:lnTo>
                    <a:pt x="469" y="736"/>
                  </a:lnTo>
                  <a:lnTo>
                    <a:pt x="501" y="755"/>
                  </a:lnTo>
                  <a:lnTo>
                    <a:pt x="537" y="764"/>
                  </a:lnTo>
                  <a:lnTo>
                    <a:pt x="575" y="768"/>
                  </a:lnTo>
                  <a:lnTo>
                    <a:pt x="613" y="764"/>
                  </a:lnTo>
                  <a:lnTo>
                    <a:pt x="649" y="755"/>
                  </a:lnTo>
                  <a:lnTo>
                    <a:pt x="681" y="736"/>
                  </a:lnTo>
                  <a:lnTo>
                    <a:pt x="711" y="713"/>
                  </a:lnTo>
                  <a:lnTo>
                    <a:pt x="738" y="677"/>
                  </a:lnTo>
                  <a:lnTo>
                    <a:pt x="757" y="639"/>
                  </a:lnTo>
                  <a:lnTo>
                    <a:pt x="766" y="598"/>
                  </a:lnTo>
                  <a:lnTo>
                    <a:pt x="766" y="556"/>
                  </a:lnTo>
                  <a:lnTo>
                    <a:pt x="757" y="514"/>
                  </a:lnTo>
                  <a:lnTo>
                    <a:pt x="738" y="475"/>
                  </a:lnTo>
                  <a:lnTo>
                    <a:pt x="711" y="441"/>
                  </a:lnTo>
                  <a:lnTo>
                    <a:pt x="681" y="416"/>
                  </a:lnTo>
                  <a:lnTo>
                    <a:pt x="649" y="399"/>
                  </a:lnTo>
                  <a:lnTo>
                    <a:pt x="613" y="388"/>
                  </a:lnTo>
                  <a:lnTo>
                    <a:pt x="575" y="384"/>
                  </a:lnTo>
                  <a:close/>
                  <a:moveTo>
                    <a:pt x="575" y="0"/>
                  </a:moveTo>
                  <a:lnTo>
                    <a:pt x="651" y="6"/>
                  </a:lnTo>
                  <a:lnTo>
                    <a:pt x="725" y="21"/>
                  </a:lnTo>
                  <a:lnTo>
                    <a:pt x="796" y="44"/>
                  </a:lnTo>
                  <a:lnTo>
                    <a:pt x="863" y="78"/>
                  </a:lnTo>
                  <a:lnTo>
                    <a:pt x="925" y="119"/>
                  </a:lnTo>
                  <a:lnTo>
                    <a:pt x="982" y="168"/>
                  </a:lnTo>
                  <a:lnTo>
                    <a:pt x="1031" y="223"/>
                  </a:lnTo>
                  <a:lnTo>
                    <a:pt x="1071" y="282"/>
                  </a:lnTo>
                  <a:lnTo>
                    <a:pt x="1103" y="344"/>
                  </a:lnTo>
                  <a:lnTo>
                    <a:pt x="1126" y="409"/>
                  </a:lnTo>
                  <a:lnTo>
                    <a:pt x="1143" y="475"/>
                  </a:lnTo>
                  <a:lnTo>
                    <a:pt x="1150" y="543"/>
                  </a:lnTo>
                  <a:lnTo>
                    <a:pt x="1150" y="611"/>
                  </a:lnTo>
                  <a:lnTo>
                    <a:pt x="1143" y="679"/>
                  </a:lnTo>
                  <a:lnTo>
                    <a:pt x="1126" y="745"/>
                  </a:lnTo>
                  <a:lnTo>
                    <a:pt x="1103" y="809"/>
                  </a:lnTo>
                  <a:lnTo>
                    <a:pt x="1071" y="872"/>
                  </a:lnTo>
                  <a:lnTo>
                    <a:pt x="1031" y="929"/>
                  </a:lnTo>
                  <a:lnTo>
                    <a:pt x="982" y="983"/>
                  </a:lnTo>
                  <a:lnTo>
                    <a:pt x="925" y="1034"/>
                  </a:lnTo>
                  <a:lnTo>
                    <a:pt x="863" y="1076"/>
                  </a:lnTo>
                  <a:lnTo>
                    <a:pt x="796" y="1108"/>
                  </a:lnTo>
                  <a:lnTo>
                    <a:pt x="725" y="1133"/>
                  </a:lnTo>
                  <a:lnTo>
                    <a:pt x="651" y="1148"/>
                  </a:lnTo>
                  <a:lnTo>
                    <a:pt x="575" y="1152"/>
                  </a:lnTo>
                  <a:lnTo>
                    <a:pt x="499" y="1148"/>
                  </a:lnTo>
                  <a:lnTo>
                    <a:pt x="426" y="1133"/>
                  </a:lnTo>
                  <a:lnTo>
                    <a:pt x="354" y="1108"/>
                  </a:lnTo>
                  <a:lnTo>
                    <a:pt x="287" y="1076"/>
                  </a:lnTo>
                  <a:lnTo>
                    <a:pt x="225" y="1034"/>
                  </a:lnTo>
                  <a:lnTo>
                    <a:pt x="168" y="983"/>
                  </a:lnTo>
                  <a:lnTo>
                    <a:pt x="119" y="929"/>
                  </a:lnTo>
                  <a:lnTo>
                    <a:pt x="79" y="872"/>
                  </a:lnTo>
                  <a:lnTo>
                    <a:pt x="47" y="809"/>
                  </a:lnTo>
                  <a:lnTo>
                    <a:pt x="24" y="745"/>
                  </a:lnTo>
                  <a:lnTo>
                    <a:pt x="7" y="679"/>
                  </a:lnTo>
                  <a:lnTo>
                    <a:pt x="0" y="611"/>
                  </a:lnTo>
                  <a:lnTo>
                    <a:pt x="0" y="543"/>
                  </a:lnTo>
                  <a:lnTo>
                    <a:pt x="7" y="475"/>
                  </a:lnTo>
                  <a:lnTo>
                    <a:pt x="24" y="409"/>
                  </a:lnTo>
                  <a:lnTo>
                    <a:pt x="47" y="344"/>
                  </a:lnTo>
                  <a:lnTo>
                    <a:pt x="79" y="282"/>
                  </a:lnTo>
                  <a:lnTo>
                    <a:pt x="119" y="223"/>
                  </a:lnTo>
                  <a:lnTo>
                    <a:pt x="168" y="168"/>
                  </a:lnTo>
                  <a:lnTo>
                    <a:pt x="225" y="119"/>
                  </a:lnTo>
                  <a:lnTo>
                    <a:pt x="287" y="78"/>
                  </a:lnTo>
                  <a:lnTo>
                    <a:pt x="354" y="44"/>
                  </a:lnTo>
                  <a:lnTo>
                    <a:pt x="426" y="21"/>
                  </a:lnTo>
                  <a:lnTo>
                    <a:pt x="499" y="6"/>
                  </a:lnTo>
                  <a:lnTo>
                    <a:pt x="57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3" name="Freeform 19"/>
            <p:cNvSpPr>
              <a:spLocks noEditPoints="1"/>
            </p:cNvSpPr>
            <p:nvPr/>
          </p:nvSpPr>
          <p:spPr bwMode="auto">
            <a:xfrm>
              <a:off x="6954838" y="-52388"/>
              <a:ext cx="4740275" cy="4738688"/>
            </a:xfrm>
            <a:custGeom>
              <a:avLst/>
              <a:gdLst>
                <a:gd name="T0" fmla="*/ 3374 w 5973"/>
                <a:gd name="T1" fmla="*/ 4769 h 5969"/>
                <a:gd name="T2" fmla="*/ 4144 w 5973"/>
                <a:gd name="T3" fmla="*/ 4723 h 5969"/>
                <a:gd name="T4" fmla="*/ 1272 w 5973"/>
                <a:gd name="T5" fmla="*/ 3660 h 5969"/>
                <a:gd name="T6" fmla="*/ 1993 w 5973"/>
                <a:gd name="T7" fmla="*/ 4924 h 5969"/>
                <a:gd name="T8" fmla="*/ 1272 w 5973"/>
                <a:gd name="T9" fmla="*/ 3660 h 5969"/>
                <a:gd name="T10" fmla="*/ 1245 w 5973"/>
                <a:gd name="T11" fmla="*/ 1828 h 5969"/>
                <a:gd name="T12" fmla="*/ 1202 w 5973"/>
                <a:gd name="T13" fmla="*/ 2596 h 5969"/>
                <a:gd name="T14" fmla="*/ 4807 w 5973"/>
                <a:gd name="T15" fmla="*/ 384 h 5969"/>
                <a:gd name="T16" fmla="*/ 4512 w 5973"/>
                <a:gd name="T17" fmla="*/ 404 h 5969"/>
                <a:gd name="T18" fmla="*/ 4228 w 5973"/>
                <a:gd name="T19" fmla="*/ 467 h 5969"/>
                <a:gd name="T20" fmla="*/ 3957 w 5973"/>
                <a:gd name="T21" fmla="*/ 567 h 5969"/>
                <a:gd name="T22" fmla="*/ 3705 w 5973"/>
                <a:gd name="T23" fmla="*/ 705 h 5969"/>
                <a:gd name="T24" fmla="*/ 3471 w 5973"/>
                <a:gd name="T25" fmla="*/ 879 h 5969"/>
                <a:gd name="T26" fmla="*/ 1247 w 5973"/>
                <a:gd name="T27" fmla="*/ 3093 h 5969"/>
                <a:gd name="T28" fmla="*/ 3422 w 5973"/>
                <a:gd name="T29" fmla="*/ 2278 h 5969"/>
                <a:gd name="T30" fmla="*/ 2199 w 5973"/>
                <a:gd name="T31" fmla="*/ 4044 h 5969"/>
                <a:gd name="T32" fmla="*/ 4994 w 5973"/>
                <a:gd name="T33" fmla="*/ 2607 h 5969"/>
                <a:gd name="T34" fmla="*/ 5183 w 5973"/>
                <a:gd name="T35" fmla="*/ 2390 h 5969"/>
                <a:gd name="T36" fmla="*/ 5337 w 5973"/>
                <a:gd name="T37" fmla="*/ 2150 h 5969"/>
                <a:gd name="T38" fmla="*/ 5456 w 5973"/>
                <a:gd name="T39" fmla="*/ 1892 h 5969"/>
                <a:gd name="T40" fmla="*/ 5537 w 5973"/>
                <a:gd name="T41" fmla="*/ 1624 h 5969"/>
                <a:gd name="T42" fmla="*/ 5581 w 5973"/>
                <a:gd name="T43" fmla="*/ 1344 h 5969"/>
                <a:gd name="T44" fmla="*/ 5586 w 5973"/>
                <a:gd name="T45" fmla="*/ 1060 h 5969"/>
                <a:gd name="T46" fmla="*/ 5552 w 5973"/>
                <a:gd name="T47" fmla="*/ 777 h 5969"/>
                <a:gd name="T48" fmla="*/ 5479 w 5973"/>
                <a:gd name="T49" fmla="*/ 495 h 5969"/>
                <a:gd name="T50" fmla="*/ 5214 w 5973"/>
                <a:gd name="T51" fmla="*/ 423 h 5969"/>
                <a:gd name="T52" fmla="*/ 4943 w 5973"/>
                <a:gd name="T53" fmla="*/ 389 h 5969"/>
                <a:gd name="T54" fmla="*/ 4807 w 5973"/>
                <a:gd name="T55" fmla="*/ 0 h 5969"/>
                <a:gd name="T56" fmla="*/ 5110 w 5973"/>
                <a:gd name="T57" fmla="*/ 19 h 5969"/>
                <a:gd name="T58" fmla="*/ 5407 w 5973"/>
                <a:gd name="T59" fmla="*/ 73 h 5969"/>
                <a:gd name="T60" fmla="*/ 5698 w 5973"/>
                <a:gd name="T61" fmla="*/ 166 h 5969"/>
                <a:gd name="T62" fmla="*/ 5808 w 5973"/>
                <a:gd name="T63" fmla="*/ 276 h 5969"/>
                <a:gd name="T64" fmla="*/ 5903 w 5973"/>
                <a:gd name="T65" fmla="*/ 582 h 5969"/>
                <a:gd name="T66" fmla="*/ 5957 w 5973"/>
                <a:gd name="T67" fmla="*/ 892 h 5969"/>
                <a:gd name="T68" fmla="*/ 5973 w 5973"/>
                <a:gd name="T69" fmla="*/ 1202 h 5969"/>
                <a:gd name="T70" fmla="*/ 5948 w 5973"/>
                <a:gd name="T71" fmla="*/ 1511 h 5969"/>
                <a:gd name="T72" fmla="*/ 5885 w 5973"/>
                <a:gd name="T73" fmla="*/ 1813 h 5969"/>
                <a:gd name="T74" fmla="*/ 5785 w 5973"/>
                <a:gd name="T75" fmla="*/ 2104 h 5969"/>
                <a:gd name="T76" fmla="*/ 5647 w 5973"/>
                <a:gd name="T77" fmla="*/ 2382 h 5969"/>
                <a:gd name="T78" fmla="*/ 5475 w 5973"/>
                <a:gd name="T79" fmla="*/ 2641 h 5969"/>
                <a:gd name="T80" fmla="*/ 5267 w 5973"/>
                <a:gd name="T81" fmla="*/ 2880 h 5969"/>
                <a:gd name="T82" fmla="*/ 4510 w 5973"/>
                <a:gd name="T83" fmla="*/ 4903 h 5969"/>
                <a:gd name="T84" fmla="*/ 3079 w 5973"/>
                <a:gd name="T85" fmla="*/ 5064 h 5969"/>
                <a:gd name="T86" fmla="*/ 2585 w 5973"/>
                <a:gd name="T87" fmla="*/ 4973 h 5969"/>
                <a:gd name="T88" fmla="*/ 543 w 5973"/>
                <a:gd name="T89" fmla="*/ 4020 h 5969"/>
                <a:gd name="T90" fmla="*/ 704 w 5973"/>
                <a:gd name="T91" fmla="*/ 3093 h 5969"/>
                <a:gd name="T92" fmla="*/ 0 w 5973"/>
                <a:gd name="T93" fmla="*/ 2530 h 5969"/>
                <a:gd name="T94" fmla="*/ 2517 w 5973"/>
                <a:gd name="T95" fmla="*/ 1282 h 5969"/>
                <a:gd name="T96" fmla="*/ 3210 w 5973"/>
                <a:gd name="T97" fmla="*/ 597 h 5969"/>
                <a:gd name="T98" fmla="*/ 3461 w 5973"/>
                <a:gd name="T99" fmla="*/ 404 h 5969"/>
                <a:gd name="T100" fmla="*/ 3734 w 5973"/>
                <a:gd name="T101" fmla="*/ 247 h 5969"/>
                <a:gd name="T102" fmla="*/ 4023 w 5973"/>
                <a:gd name="T103" fmla="*/ 128 h 5969"/>
                <a:gd name="T104" fmla="*/ 4328 w 5973"/>
                <a:gd name="T105" fmla="*/ 47 h 5969"/>
                <a:gd name="T106" fmla="*/ 4646 w 5973"/>
                <a:gd name="T107" fmla="*/ 5 h 5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5973" h="5969">
                  <a:moveTo>
                    <a:pt x="4249" y="3897"/>
                  </a:moveTo>
                  <a:lnTo>
                    <a:pt x="3374" y="4769"/>
                  </a:lnTo>
                  <a:lnTo>
                    <a:pt x="3582" y="5287"/>
                  </a:lnTo>
                  <a:lnTo>
                    <a:pt x="4144" y="4723"/>
                  </a:lnTo>
                  <a:lnTo>
                    <a:pt x="4249" y="3897"/>
                  </a:lnTo>
                  <a:close/>
                  <a:moveTo>
                    <a:pt x="1272" y="3660"/>
                  </a:moveTo>
                  <a:lnTo>
                    <a:pt x="1045" y="3978"/>
                  </a:lnTo>
                  <a:lnTo>
                    <a:pt x="1993" y="4924"/>
                  </a:lnTo>
                  <a:lnTo>
                    <a:pt x="2309" y="4699"/>
                  </a:lnTo>
                  <a:lnTo>
                    <a:pt x="1272" y="3660"/>
                  </a:lnTo>
                  <a:close/>
                  <a:moveTo>
                    <a:pt x="2074" y="1724"/>
                  </a:moveTo>
                  <a:lnTo>
                    <a:pt x="1245" y="1828"/>
                  </a:lnTo>
                  <a:lnTo>
                    <a:pt x="683" y="2390"/>
                  </a:lnTo>
                  <a:lnTo>
                    <a:pt x="1202" y="2596"/>
                  </a:lnTo>
                  <a:lnTo>
                    <a:pt x="2074" y="1724"/>
                  </a:lnTo>
                  <a:close/>
                  <a:moveTo>
                    <a:pt x="4807" y="384"/>
                  </a:moveTo>
                  <a:lnTo>
                    <a:pt x="4659" y="389"/>
                  </a:lnTo>
                  <a:lnTo>
                    <a:pt x="4512" y="404"/>
                  </a:lnTo>
                  <a:lnTo>
                    <a:pt x="4370" y="431"/>
                  </a:lnTo>
                  <a:lnTo>
                    <a:pt x="4228" y="467"/>
                  </a:lnTo>
                  <a:lnTo>
                    <a:pt x="4091" y="512"/>
                  </a:lnTo>
                  <a:lnTo>
                    <a:pt x="3957" y="567"/>
                  </a:lnTo>
                  <a:lnTo>
                    <a:pt x="3828" y="631"/>
                  </a:lnTo>
                  <a:lnTo>
                    <a:pt x="3705" y="705"/>
                  </a:lnTo>
                  <a:lnTo>
                    <a:pt x="3586" y="786"/>
                  </a:lnTo>
                  <a:lnTo>
                    <a:pt x="3471" y="879"/>
                  </a:lnTo>
                  <a:lnTo>
                    <a:pt x="3365" y="979"/>
                  </a:lnTo>
                  <a:lnTo>
                    <a:pt x="1247" y="3093"/>
                  </a:lnTo>
                  <a:lnTo>
                    <a:pt x="1927" y="3772"/>
                  </a:lnTo>
                  <a:lnTo>
                    <a:pt x="3422" y="2278"/>
                  </a:lnTo>
                  <a:lnTo>
                    <a:pt x="3692" y="2551"/>
                  </a:lnTo>
                  <a:lnTo>
                    <a:pt x="2199" y="4044"/>
                  </a:lnTo>
                  <a:lnTo>
                    <a:pt x="2878" y="4723"/>
                  </a:lnTo>
                  <a:lnTo>
                    <a:pt x="4994" y="2607"/>
                  </a:lnTo>
                  <a:lnTo>
                    <a:pt x="5093" y="2501"/>
                  </a:lnTo>
                  <a:lnTo>
                    <a:pt x="5183" y="2390"/>
                  </a:lnTo>
                  <a:lnTo>
                    <a:pt x="5265" y="2273"/>
                  </a:lnTo>
                  <a:lnTo>
                    <a:pt x="5337" y="2150"/>
                  </a:lnTo>
                  <a:lnTo>
                    <a:pt x="5401" y="2023"/>
                  </a:lnTo>
                  <a:lnTo>
                    <a:pt x="5456" y="1892"/>
                  </a:lnTo>
                  <a:lnTo>
                    <a:pt x="5501" y="1760"/>
                  </a:lnTo>
                  <a:lnTo>
                    <a:pt x="5537" y="1624"/>
                  </a:lnTo>
                  <a:lnTo>
                    <a:pt x="5564" y="1484"/>
                  </a:lnTo>
                  <a:lnTo>
                    <a:pt x="5581" y="1344"/>
                  </a:lnTo>
                  <a:lnTo>
                    <a:pt x="5588" y="1202"/>
                  </a:lnTo>
                  <a:lnTo>
                    <a:pt x="5586" y="1060"/>
                  </a:lnTo>
                  <a:lnTo>
                    <a:pt x="5575" y="919"/>
                  </a:lnTo>
                  <a:lnTo>
                    <a:pt x="5552" y="777"/>
                  </a:lnTo>
                  <a:lnTo>
                    <a:pt x="5520" y="635"/>
                  </a:lnTo>
                  <a:lnTo>
                    <a:pt x="5479" y="495"/>
                  </a:lnTo>
                  <a:lnTo>
                    <a:pt x="5348" y="455"/>
                  </a:lnTo>
                  <a:lnTo>
                    <a:pt x="5214" y="423"/>
                  </a:lnTo>
                  <a:lnTo>
                    <a:pt x="5079" y="402"/>
                  </a:lnTo>
                  <a:lnTo>
                    <a:pt x="4943" y="389"/>
                  </a:lnTo>
                  <a:lnTo>
                    <a:pt x="4807" y="384"/>
                  </a:lnTo>
                  <a:close/>
                  <a:moveTo>
                    <a:pt x="4807" y="0"/>
                  </a:moveTo>
                  <a:lnTo>
                    <a:pt x="4958" y="5"/>
                  </a:lnTo>
                  <a:lnTo>
                    <a:pt x="5110" y="19"/>
                  </a:lnTo>
                  <a:lnTo>
                    <a:pt x="5259" y="41"/>
                  </a:lnTo>
                  <a:lnTo>
                    <a:pt x="5407" y="73"/>
                  </a:lnTo>
                  <a:lnTo>
                    <a:pt x="5554" y="115"/>
                  </a:lnTo>
                  <a:lnTo>
                    <a:pt x="5698" y="166"/>
                  </a:lnTo>
                  <a:lnTo>
                    <a:pt x="5778" y="196"/>
                  </a:lnTo>
                  <a:lnTo>
                    <a:pt x="5808" y="276"/>
                  </a:lnTo>
                  <a:lnTo>
                    <a:pt x="5861" y="427"/>
                  </a:lnTo>
                  <a:lnTo>
                    <a:pt x="5903" y="582"/>
                  </a:lnTo>
                  <a:lnTo>
                    <a:pt x="5937" y="735"/>
                  </a:lnTo>
                  <a:lnTo>
                    <a:pt x="5957" y="892"/>
                  </a:lnTo>
                  <a:lnTo>
                    <a:pt x="5971" y="1047"/>
                  </a:lnTo>
                  <a:lnTo>
                    <a:pt x="5973" y="1202"/>
                  </a:lnTo>
                  <a:lnTo>
                    <a:pt x="5965" y="1357"/>
                  </a:lnTo>
                  <a:lnTo>
                    <a:pt x="5948" y="1511"/>
                  </a:lnTo>
                  <a:lnTo>
                    <a:pt x="5921" y="1664"/>
                  </a:lnTo>
                  <a:lnTo>
                    <a:pt x="5885" y="1813"/>
                  </a:lnTo>
                  <a:lnTo>
                    <a:pt x="5840" y="1961"/>
                  </a:lnTo>
                  <a:lnTo>
                    <a:pt x="5785" y="2104"/>
                  </a:lnTo>
                  <a:lnTo>
                    <a:pt x="5721" y="2246"/>
                  </a:lnTo>
                  <a:lnTo>
                    <a:pt x="5647" y="2382"/>
                  </a:lnTo>
                  <a:lnTo>
                    <a:pt x="5566" y="2515"/>
                  </a:lnTo>
                  <a:lnTo>
                    <a:pt x="5475" y="2641"/>
                  </a:lnTo>
                  <a:lnTo>
                    <a:pt x="5375" y="2762"/>
                  </a:lnTo>
                  <a:lnTo>
                    <a:pt x="5267" y="2880"/>
                  </a:lnTo>
                  <a:lnTo>
                    <a:pt x="4691" y="3454"/>
                  </a:lnTo>
                  <a:lnTo>
                    <a:pt x="4510" y="4903"/>
                  </a:lnTo>
                  <a:lnTo>
                    <a:pt x="3442" y="5969"/>
                  </a:lnTo>
                  <a:lnTo>
                    <a:pt x="3079" y="5064"/>
                  </a:lnTo>
                  <a:lnTo>
                    <a:pt x="2878" y="5266"/>
                  </a:lnTo>
                  <a:lnTo>
                    <a:pt x="2585" y="4973"/>
                  </a:lnTo>
                  <a:lnTo>
                    <a:pt x="1951" y="5427"/>
                  </a:lnTo>
                  <a:lnTo>
                    <a:pt x="543" y="4020"/>
                  </a:lnTo>
                  <a:lnTo>
                    <a:pt x="995" y="3386"/>
                  </a:lnTo>
                  <a:lnTo>
                    <a:pt x="704" y="3093"/>
                  </a:lnTo>
                  <a:lnTo>
                    <a:pt x="905" y="2893"/>
                  </a:lnTo>
                  <a:lnTo>
                    <a:pt x="0" y="2530"/>
                  </a:lnTo>
                  <a:lnTo>
                    <a:pt x="1067" y="1463"/>
                  </a:lnTo>
                  <a:lnTo>
                    <a:pt x="2517" y="1282"/>
                  </a:lnTo>
                  <a:lnTo>
                    <a:pt x="3092" y="707"/>
                  </a:lnTo>
                  <a:lnTo>
                    <a:pt x="3210" y="597"/>
                  </a:lnTo>
                  <a:lnTo>
                    <a:pt x="3333" y="497"/>
                  </a:lnTo>
                  <a:lnTo>
                    <a:pt x="3461" y="404"/>
                  </a:lnTo>
                  <a:lnTo>
                    <a:pt x="3596" y="321"/>
                  </a:lnTo>
                  <a:lnTo>
                    <a:pt x="3734" y="247"/>
                  </a:lnTo>
                  <a:lnTo>
                    <a:pt x="3878" y="183"/>
                  </a:lnTo>
                  <a:lnTo>
                    <a:pt x="4023" y="128"/>
                  </a:lnTo>
                  <a:lnTo>
                    <a:pt x="4175" y="83"/>
                  </a:lnTo>
                  <a:lnTo>
                    <a:pt x="4328" y="47"/>
                  </a:lnTo>
                  <a:lnTo>
                    <a:pt x="4485" y="20"/>
                  </a:lnTo>
                  <a:lnTo>
                    <a:pt x="4646" y="5"/>
                  </a:lnTo>
                  <a:lnTo>
                    <a:pt x="480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" name="Freeform 20"/>
            <p:cNvSpPr>
              <a:spLocks/>
            </p:cNvSpPr>
            <p:nvPr/>
          </p:nvSpPr>
          <p:spPr bwMode="auto">
            <a:xfrm>
              <a:off x="7189788" y="3805238"/>
              <a:ext cx="646113" cy="644525"/>
            </a:xfrm>
            <a:custGeom>
              <a:avLst/>
              <a:gdLst>
                <a:gd name="T0" fmla="*/ 545 w 816"/>
                <a:gd name="T1" fmla="*/ 0 h 813"/>
                <a:gd name="T2" fmla="*/ 816 w 816"/>
                <a:gd name="T3" fmla="*/ 271 h 813"/>
                <a:gd name="T4" fmla="*/ 273 w 816"/>
                <a:gd name="T5" fmla="*/ 813 h 813"/>
                <a:gd name="T6" fmla="*/ 0 w 816"/>
                <a:gd name="T7" fmla="*/ 543 h 813"/>
                <a:gd name="T8" fmla="*/ 545 w 816"/>
                <a:gd name="T9" fmla="*/ 0 h 8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6" h="813">
                  <a:moveTo>
                    <a:pt x="545" y="0"/>
                  </a:moveTo>
                  <a:lnTo>
                    <a:pt x="816" y="271"/>
                  </a:lnTo>
                  <a:lnTo>
                    <a:pt x="273" y="813"/>
                  </a:lnTo>
                  <a:lnTo>
                    <a:pt x="0" y="543"/>
                  </a:lnTo>
                  <a:lnTo>
                    <a:pt x="54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5" name="Freeform 21"/>
            <p:cNvSpPr>
              <a:spLocks/>
            </p:cNvSpPr>
            <p:nvPr/>
          </p:nvSpPr>
          <p:spPr bwMode="auto">
            <a:xfrm>
              <a:off x="7621588" y="4235450"/>
              <a:ext cx="646113" cy="646113"/>
            </a:xfrm>
            <a:custGeom>
              <a:avLst/>
              <a:gdLst>
                <a:gd name="T0" fmla="*/ 543 w 814"/>
                <a:gd name="T1" fmla="*/ 0 h 815"/>
                <a:gd name="T2" fmla="*/ 814 w 814"/>
                <a:gd name="T3" fmla="*/ 270 h 815"/>
                <a:gd name="T4" fmla="*/ 271 w 814"/>
                <a:gd name="T5" fmla="*/ 815 h 815"/>
                <a:gd name="T6" fmla="*/ 0 w 814"/>
                <a:gd name="T7" fmla="*/ 543 h 815"/>
                <a:gd name="T8" fmla="*/ 543 w 814"/>
                <a:gd name="T9" fmla="*/ 0 h 8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4" h="815">
                  <a:moveTo>
                    <a:pt x="543" y="0"/>
                  </a:moveTo>
                  <a:lnTo>
                    <a:pt x="814" y="270"/>
                  </a:lnTo>
                  <a:lnTo>
                    <a:pt x="271" y="815"/>
                  </a:lnTo>
                  <a:lnTo>
                    <a:pt x="0" y="543"/>
                  </a:lnTo>
                  <a:lnTo>
                    <a:pt x="5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6" name="Freeform 22"/>
            <p:cNvSpPr>
              <a:spLocks/>
            </p:cNvSpPr>
            <p:nvPr/>
          </p:nvSpPr>
          <p:spPr bwMode="auto">
            <a:xfrm>
              <a:off x="6757988" y="3371850"/>
              <a:ext cx="647700" cy="647700"/>
            </a:xfrm>
            <a:custGeom>
              <a:avLst/>
              <a:gdLst>
                <a:gd name="T0" fmla="*/ 543 w 816"/>
                <a:gd name="T1" fmla="*/ 0 h 815"/>
                <a:gd name="T2" fmla="*/ 816 w 816"/>
                <a:gd name="T3" fmla="*/ 272 h 815"/>
                <a:gd name="T4" fmla="*/ 273 w 816"/>
                <a:gd name="T5" fmla="*/ 815 h 815"/>
                <a:gd name="T6" fmla="*/ 0 w 816"/>
                <a:gd name="T7" fmla="*/ 542 h 815"/>
                <a:gd name="T8" fmla="*/ 543 w 816"/>
                <a:gd name="T9" fmla="*/ 0 h 8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6" h="815">
                  <a:moveTo>
                    <a:pt x="543" y="0"/>
                  </a:moveTo>
                  <a:lnTo>
                    <a:pt x="816" y="272"/>
                  </a:lnTo>
                  <a:lnTo>
                    <a:pt x="273" y="815"/>
                  </a:lnTo>
                  <a:lnTo>
                    <a:pt x="0" y="542"/>
                  </a:lnTo>
                  <a:lnTo>
                    <a:pt x="5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71" name="TextBox 70"/>
          <p:cNvSpPr txBox="1"/>
          <p:nvPr/>
        </p:nvSpPr>
        <p:spPr>
          <a:xfrm>
            <a:off x="7830061" y="3378664"/>
            <a:ext cx="3671812" cy="1354217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/>
          <a:p>
            <a:pPr defTabSz="1219170">
              <a:lnSpc>
                <a:spcPts val="2400"/>
              </a:lnSpc>
              <a:defRPr/>
            </a:pPr>
            <a:r>
              <a:rPr lang="en-US" sz="2400" b="1" dirty="0">
                <a:solidFill>
                  <a:schemeClr val="bg1"/>
                </a:solidFill>
              </a:rPr>
              <a:t>Title Goes Here </a:t>
            </a:r>
          </a:p>
          <a:p>
            <a:pPr defTabSz="1219170">
              <a:lnSpc>
                <a:spcPts val="2400"/>
              </a:lnSpc>
              <a:defRPr/>
            </a:pPr>
            <a:r>
              <a:rPr lang="en-US" dirty="0">
                <a:solidFill>
                  <a:schemeClr val="bg1"/>
                </a:solidFill>
              </a:rPr>
              <a:t>There are many variations of passages lorem ipsum available, but the </a:t>
            </a:r>
          </a:p>
        </p:txBody>
      </p:sp>
      <p:sp>
        <p:nvSpPr>
          <p:cNvPr id="21" name="Text Placeholder 2"/>
          <p:cNvSpPr txBox="1">
            <a:spLocks/>
          </p:cNvSpPr>
          <p:nvPr/>
        </p:nvSpPr>
        <p:spPr>
          <a:xfrm>
            <a:off x="2139596" y="1560965"/>
            <a:ext cx="3839419" cy="40068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t-LT" sz="2400" b="1" dirty="0">
                <a:solidFill>
                  <a:srgbClr val="0070C0"/>
                </a:solidFill>
              </a:rPr>
              <a:t>Pagrindinis dokumentas</a:t>
            </a:r>
            <a:endParaRPr lang="en-US" sz="2400" b="1" dirty="0">
              <a:solidFill>
                <a:srgbClr val="0070C0"/>
              </a:solidFill>
            </a:endParaRPr>
          </a:p>
        </p:txBody>
      </p:sp>
      <p:cxnSp>
        <p:nvCxnSpPr>
          <p:cNvPr id="22" name="Straight Connector 18"/>
          <p:cNvCxnSpPr/>
          <p:nvPr/>
        </p:nvCxnSpPr>
        <p:spPr>
          <a:xfrm flipV="1">
            <a:off x="6096000" y="2225074"/>
            <a:ext cx="0" cy="3661543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Off-page Connector 3"/>
          <p:cNvSpPr/>
          <p:nvPr/>
        </p:nvSpPr>
        <p:spPr>
          <a:xfrm>
            <a:off x="1123960" y="2385275"/>
            <a:ext cx="806440" cy="783352"/>
          </a:xfrm>
          <a:prstGeom prst="flowChartOffpageConnector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21920" rtlCol="0" anchor="ctr"/>
          <a:lstStyle/>
          <a:p>
            <a:pPr algn="ctr"/>
            <a:r>
              <a:rPr lang="en-US" sz="4400" b="1" dirty="0">
                <a:solidFill>
                  <a:schemeClr val="accent1"/>
                </a:solidFill>
                <a:latin typeface="FontAwesome" pitchFamily="2" charset="0"/>
              </a:rPr>
              <a:t>01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39597" y="2350278"/>
            <a:ext cx="3533231" cy="246221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defTabSz="1219170">
              <a:spcBef>
                <a:spcPct val="20000"/>
              </a:spcBef>
              <a:defRPr/>
            </a:pPr>
            <a:r>
              <a:rPr lang="lt-LT" sz="2000" b="1" dirty="0">
                <a:solidFill>
                  <a:srgbClr val="0070C0"/>
                </a:solidFill>
              </a:rPr>
              <a:t>Vyriausybės 2020 m. kovo 16 d. pasitarimo sprendimu (protokolo Nr. 14) buvo pritarta </a:t>
            </a:r>
            <a:r>
              <a:rPr lang="lt-LT" sz="2000" b="1" u="sng" dirty="0">
                <a:solidFill>
                  <a:srgbClr val="0070C0"/>
                </a:solidFill>
              </a:rPr>
              <a:t>Ekonomikos skatinimo ir </a:t>
            </a:r>
            <a:r>
              <a:rPr lang="lt-LT" sz="2000" b="1" u="sng" dirty="0" err="1">
                <a:solidFill>
                  <a:srgbClr val="0070C0"/>
                </a:solidFill>
              </a:rPr>
              <a:t>koronaviruso</a:t>
            </a:r>
            <a:r>
              <a:rPr lang="lt-LT" sz="2000" b="1" u="sng" dirty="0">
                <a:solidFill>
                  <a:srgbClr val="0070C0"/>
                </a:solidFill>
              </a:rPr>
              <a:t> (COVID-19) plitimo sukeltų pasekmių mažinimo priemonių planui</a:t>
            </a:r>
            <a:endParaRPr lang="lt-LT" sz="2000" u="sng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638786" y="3588305"/>
            <a:ext cx="5322156" cy="113877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lt-LT" dirty="0">
                <a:solidFill>
                  <a:srgbClr val="0070C0"/>
                </a:solidFill>
              </a:rPr>
              <a:t>2020 m. balandžio 22 d. Susisiekimo ministerijai papildomai skirta </a:t>
            </a:r>
            <a:r>
              <a:rPr lang="lt-LT" b="1" dirty="0">
                <a:solidFill>
                  <a:srgbClr val="0070C0"/>
                </a:solidFill>
              </a:rPr>
              <a:t>150 mln. eurų </a:t>
            </a:r>
            <a:r>
              <a:rPr lang="lt-LT" dirty="0">
                <a:solidFill>
                  <a:srgbClr val="0070C0"/>
                </a:solidFill>
              </a:rPr>
              <a:t>valstybinės ir vietinės reikšmės keliams rekonstruoti ir remontuoti (Plano lėšos) </a:t>
            </a:r>
            <a:r>
              <a:rPr lang="lt-LT" sz="2000" dirty="0">
                <a:solidFill>
                  <a:srgbClr val="0070C0"/>
                </a:solidFill>
              </a:rPr>
              <a:t> 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7" name="Isosceles Triangle 34"/>
          <p:cNvSpPr/>
          <p:nvPr/>
        </p:nvSpPr>
        <p:spPr bwMode="auto">
          <a:xfrm rot="16200000">
            <a:off x="5716524" y="2624549"/>
            <a:ext cx="281432" cy="304800"/>
          </a:xfrm>
          <a:prstGeom prst="triangle">
            <a:avLst/>
          </a:prstGeom>
          <a:solidFill>
            <a:schemeClr val="accent1"/>
          </a:solidFill>
          <a:ln w="19050">
            <a:noFill/>
            <a:round/>
            <a:headEnd/>
            <a:tailEnd/>
          </a:ln>
        </p:spPr>
        <p:txBody>
          <a:bodyPr vert="horz" wrap="none" lIns="121920" tIns="60960" rIns="121920" bIns="6096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Isosceles Triangle 35"/>
          <p:cNvSpPr/>
          <p:nvPr/>
        </p:nvSpPr>
        <p:spPr bwMode="auto">
          <a:xfrm rot="5400000" flipH="1">
            <a:off x="6194044" y="2624549"/>
            <a:ext cx="281432" cy="304800"/>
          </a:xfrm>
          <a:prstGeom prst="triangle">
            <a:avLst/>
          </a:prstGeom>
          <a:solidFill>
            <a:schemeClr val="accent2"/>
          </a:solidFill>
          <a:ln w="19050">
            <a:noFill/>
            <a:round/>
            <a:headEnd/>
            <a:tailEnd/>
          </a:ln>
        </p:spPr>
        <p:txBody>
          <a:bodyPr vert="horz" wrap="none" lIns="121920" tIns="60960" rIns="121920" bIns="6096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38786" y="2305826"/>
            <a:ext cx="5322156" cy="86177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lt-LT" dirty="0">
                <a:solidFill>
                  <a:srgbClr val="0070C0"/>
                </a:solidFill>
              </a:rPr>
              <a:t>2020 m. kovo 18 d. „atšildyta“ </a:t>
            </a:r>
            <a:r>
              <a:rPr lang="lt-LT" sz="2000" b="1" dirty="0">
                <a:solidFill>
                  <a:srgbClr val="0070C0"/>
                </a:solidFill>
              </a:rPr>
              <a:t>142</a:t>
            </a:r>
            <a:r>
              <a:rPr lang="lt-LT" b="1" dirty="0">
                <a:solidFill>
                  <a:srgbClr val="0070C0"/>
                </a:solidFill>
              </a:rPr>
              <a:t> mln. eurų</a:t>
            </a:r>
            <a:r>
              <a:rPr lang="lt-LT" dirty="0">
                <a:solidFill>
                  <a:srgbClr val="0070C0"/>
                </a:solidFill>
              </a:rPr>
              <a:t>, padidinant kelių finansavimą iš KPPP lėšų iki 589,7 mln. eurų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1" name="Isosceles Triangle 46"/>
          <p:cNvSpPr/>
          <p:nvPr/>
        </p:nvSpPr>
        <p:spPr bwMode="auto">
          <a:xfrm rot="5400000" flipH="1">
            <a:off x="6194044" y="3903444"/>
            <a:ext cx="281432" cy="304800"/>
          </a:xfrm>
          <a:prstGeom prst="triangle">
            <a:avLst/>
          </a:prstGeom>
          <a:solidFill>
            <a:schemeClr val="accent4"/>
          </a:solidFill>
          <a:ln w="19050">
            <a:noFill/>
            <a:round/>
            <a:headEnd/>
            <a:tailEnd/>
          </a:ln>
        </p:spPr>
        <p:txBody>
          <a:bodyPr vert="horz" wrap="none" lIns="121920" tIns="60960" rIns="121920" bIns="6096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638786" y="4872430"/>
            <a:ext cx="5322156" cy="166199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lt-LT" dirty="0">
                <a:solidFill>
                  <a:srgbClr val="0070C0"/>
                </a:solidFill>
              </a:rPr>
              <a:t>2020 m. balandžio 22 d. patvirtintas Ekonomikos skatinimo ir </a:t>
            </a:r>
            <a:r>
              <a:rPr lang="lt-LT" dirty="0" err="1">
                <a:solidFill>
                  <a:srgbClr val="0070C0"/>
                </a:solidFill>
              </a:rPr>
              <a:t>koronaviruso</a:t>
            </a:r>
            <a:r>
              <a:rPr lang="lt-LT" dirty="0">
                <a:solidFill>
                  <a:srgbClr val="0070C0"/>
                </a:solidFill>
              </a:rPr>
              <a:t> (COVID-19) plitimo sukeltų pasekmių mažinimo priemonių plano lėšų valstybinės ir vietinės reikšmės kelių rekonstrukcijos, taisymo (remonto) darbams paskirstymo ir naudojimo tvarkos aprašas</a:t>
            </a:r>
          </a:p>
        </p:txBody>
      </p:sp>
      <p:sp>
        <p:nvSpPr>
          <p:cNvPr id="34" name="Isosceles Triangle 56"/>
          <p:cNvSpPr/>
          <p:nvPr/>
        </p:nvSpPr>
        <p:spPr bwMode="auto">
          <a:xfrm rot="5400000" flipH="1">
            <a:off x="6194044" y="5182337"/>
            <a:ext cx="281432" cy="304800"/>
          </a:xfrm>
          <a:prstGeom prst="triangle">
            <a:avLst/>
          </a:prstGeom>
          <a:solidFill>
            <a:schemeClr val="accent6"/>
          </a:solidFill>
          <a:ln w="19050">
            <a:noFill/>
            <a:round/>
            <a:headEnd/>
            <a:tailEnd/>
          </a:ln>
        </p:spPr>
        <p:txBody>
          <a:bodyPr vert="horz" wrap="none" lIns="121920" tIns="60960" rIns="121920" bIns="6096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Text Placeholder 2"/>
          <p:cNvSpPr txBox="1">
            <a:spLocks/>
          </p:cNvSpPr>
          <p:nvPr/>
        </p:nvSpPr>
        <p:spPr>
          <a:xfrm>
            <a:off x="6487160" y="1451142"/>
            <a:ext cx="5302547" cy="609373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133" b="1" i="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 sz="2400" dirty="0">
                <a:solidFill>
                  <a:srgbClr val="0070C0"/>
                </a:solidFill>
              </a:rPr>
              <a:t>Priimti sprendimai 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1423987" y="-13374"/>
            <a:ext cx="9344025" cy="40140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2800" b="1" dirty="0">
                <a:solidFill>
                  <a:schemeClr val="bg1"/>
                </a:solidFill>
              </a:rPr>
              <a:t>Kovai su </a:t>
            </a:r>
            <a:r>
              <a:rPr lang="lt-LT" sz="2800" b="1" dirty="0" err="1">
                <a:solidFill>
                  <a:schemeClr val="bg1"/>
                </a:solidFill>
              </a:rPr>
              <a:t>koronaviruso</a:t>
            </a:r>
            <a:r>
              <a:rPr lang="lt-LT" sz="2800" b="1" dirty="0">
                <a:solidFill>
                  <a:schemeClr val="bg1"/>
                </a:solidFill>
              </a:rPr>
              <a:t> (COVID-19) plitimo sukeltomis pasekmėmis beprecedentis finansavimas Lietuvos keliams </a:t>
            </a:r>
            <a:endParaRPr lang="lt-LT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469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104"/>
          <p:cNvSpPr>
            <a:spLocks noGrp="1"/>
          </p:cNvSpPr>
          <p:nvPr>
            <p:ph type="title"/>
          </p:nvPr>
        </p:nvSpPr>
        <p:spPr>
          <a:xfrm>
            <a:off x="1148389" y="222199"/>
            <a:ext cx="10010677" cy="407192"/>
          </a:xfrm>
        </p:spPr>
        <p:txBody>
          <a:bodyPr/>
          <a:lstStyle/>
          <a:p>
            <a:pPr algn="ctr"/>
            <a:r>
              <a:rPr lang="lt-LT" sz="2400" dirty="0">
                <a:solidFill>
                  <a:schemeClr val="accent1">
                    <a:lumMod val="75000"/>
                  </a:schemeClr>
                </a:solidFill>
              </a:rPr>
              <a:t>PAGAL APRAŠĄ PLANO LĖŠOMIS FINANSUOJAMOS VEIKLOS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6" name="Freeform 85"/>
          <p:cNvSpPr/>
          <p:nvPr/>
        </p:nvSpPr>
        <p:spPr>
          <a:xfrm>
            <a:off x="6360202" y="1589532"/>
            <a:ext cx="1636708" cy="1412328"/>
          </a:xfrm>
          <a:custGeom>
            <a:avLst/>
            <a:gdLst>
              <a:gd name="connsiteX0" fmla="*/ 0 w 869815"/>
              <a:gd name="connsiteY0" fmla="*/ 0 h 750570"/>
              <a:gd name="connsiteX1" fmla="*/ 869815 w 869815"/>
              <a:gd name="connsiteY1" fmla="*/ 0 h 750570"/>
              <a:gd name="connsiteX2" fmla="*/ 869815 w 869815"/>
              <a:gd name="connsiteY2" fmla="*/ 501650 h 750570"/>
              <a:gd name="connsiteX3" fmla="*/ 377690 w 869815"/>
              <a:gd name="connsiteY3" fmla="*/ 750570 h 750570"/>
              <a:gd name="connsiteX4" fmla="*/ 377690 w 869815"/>
              <a:gd name="connsiteY4" fmla="*/ 501650 h 750570"/>
              <a:gd name="connsiteX5" fmla="*/ 0 w 869815"/>
              <a:gd name="connsiteY5" fmla="*/ 501650 h 75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9815" h="750570">
                <a:moveTo>
                  <a:pt x="0" y="0"/>
                </a:moveTo>
                <a:lnTo>
                  <a:pt x="869815" y="0"/>
                </a:lnTo>
                <a:lnTo>
                  <a:pt x="869815" y="501650"/>
                </a:lnTo>
                <a:lnTo>
                  <a:pt x="377690" y="750570"/>
                </a:lnTo>
                <a:lnTo>
                  <a:pt x="377690" y="501650"/>
                </a:lnTo>
                <a:lnTo>
                  <a:pt x="0" y="5016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87" name="Freeform 86"/>
          <p:cNvSpPr/>
          <p:nvPr/>
        </p:nvSpPr>
        <p:spPr>
          <a:xfrm flipH="1">
            <a:off x="4195090" y="1589532"/>
            <a:ext cx="1636708" cy="1412328"/>
          </a:xfrm>
          <a:custGeom>
            <a:avLst/>
            <a:gdLst>
              <a:gd name="connsiteX0" fmla="*/ 0 w 869815"/>
              <a:gd name="connsiteY0" fmla="*/ 0 h 750570"/>
              <a:gd name="connsiteX1" fmla="*/ 869815 w 869815"/>
              <a:gd name="connsiteY1" fmla="*/ 0 h 750570"/>
              <a:gd name="connsiteX2" fmla="*/ 869815 w 869815"/>
              <a:gd name="connsiteY2" fmla="*/ 501650 h 750570"/>
              <a:gd name="connsiteX3" fmla="*/ 377690 w 869815"/>
              <a:gd name="connsiteY3" fmla="*/ 750570 h 750570"/>
              <a:gd name="connsiteX4" fmla="*/ 377690 w 869815"/>
              <a:gd name="connsiteY4" fmla="*/ 501650 h 750570"/>
              <a:gd name="connsiteX5" fmla="*/ 0 w 869815"/>
              <a:gd name="connsiteY5" fmla="*/ 501650 h 75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9815" h="750570">
                <a:moveTo>
                  <a:pt x="0" y="0"/>
                </a:moveTo>
                <a:lnTo>
                  <a:pt x="869815" y="0"/>
                </a:lnTo>
                <a:lnTo>
                  <a:pt x="869815" y="501650"/>
                </a:lnTo>
                <a:lnTo>
                  <a:pt x="377690" y="750570"/>
                </a:lnTo>
                <a:lnTo>
                  <a:pt x="377690" y="501650"/>
                </a:lnTo>
                <a:lnTo>
                  <a:pt x="0" y="501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8" name="Oval 97"/>
          <p:cNvSpPr/>
          <p:nvPr/>
        </p:nvSpPr>
        <p:spPr>
          <a:xfrm>
            <a:off x="7394933" y="1794457"/>
            <a:ext cx="1002479" cy="1002479"/>
          </a:xfrm>
          <a:prstGeom prst="ellipse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prstClr val="white"/>
              </a:solidFill>
            </a:endParaRPr>
          </a:p>
        </p:txBody>
      </p:sp>
      <p:sp>
        <p:nvSpPr>
          <p:cNvPr id="99" name="Oval 98"/>
          <p:cNvSpPr/>
          <p:nvPr/>
        </p:nvSpPr>
        <p:spPr>
          <a:xfrm>
            <a:off x="3816104" y="1940350"/>
            <a:ext cx="1002479" cy="1002479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prstClr val="white"/>
              </a:solidFill>
            </a:endParaRPr>
          </a:p>
        </p:txBody>
      </p:sp>
      <p:sp>
        <p:nvSpPr>
          <p:cNvPr id="102" name="Text Placeholder 3"/>
          <p:cNvSpPr txBox="1">
            <a:spLocks/>
          </p:cNvSpPr>
          <p:nvPr/>
        </p:nvSpPr>
        <p:spPr>
          <a:xfrm>
            <a:off x="8537256" y="1400806"/>
            <a:ext cx="3234571" cy="615553"/>
          </a:xfrm>
          <a:prstGeom prst="rect">
            <a:avLst/>
          </a:prstGeom>
        </p:spPr>
        <p:txBody>
          <a:bodyPr wrap="square" lIns="121920" tIns="60960" rIns="121920" bIns="6096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>
              <a:defRPr/>
            </a:pPr>
            <a:r>
              <a:rPr lang="lt-LT" b="1" dirty="0">
                <a:solidFill>
                  <a:srgbClr val="2683C6">
                    <a:lumMod val="75000"/>
                  </a:srgbClr>
                </a:solidFill>
              </a:rPr>
              <a:t>lankytinos vietovės</a:t>
            </a:r>
            <a:br>
              <a:rPr lang="lt-LT" b="1" dirty="0">
                <a:solidFill>
                  <a:srgbClr val="2683C6">
                    <a:lumMod val="75000"/>
                  </a:srgbClr>
                </a:solidFill>
              </a:rPr>
            </a:br>
            <a:r>
              <a:rPr lang="lt-LT" b="1" dirty="0">
                <a:solidFill>
                  <a:srgbClr val="2683C6">
                    <a:lumMod val="75000"/>
                  </a:srgbClr>
                </a:solidFill>
              </a:rPr>
              <a:t> (4.4 veikla)</a:t>
            </a:r>
          </a:p>
        </p:txBody>
      </p:sp>
      <p:sp>
        <p:nvSpPr>
          <p:cNvPr id="103" name="Text Placeholder 3"/>
          <p:cNvSpPr txBox="1">
            <a:spLocks/>
          </p:cNvSpPr>
          <p:nvPr/>
        </p:nvSpPr>
        <p:spPr>
          <a:xfrm>
            <a:off x="441095" y="1743027"/>
            <a:ext cx="3234064" cy="615553"/>
          </a:xfrm>
          <a:prstGeom prst="rect">
            <a:avLst/>
          </a:prstGeom>
        </p:spPr>
        <p:txBody>
          <a:bodyPr wrap="square" lIns="121920" tIns="60960" rIns="121920" bIns="6096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>
              <a:spcBef>
                <a:spcPct val="20000"/>
              </a:spcBef>
              <a:defRPr/>
            </a:pPr>
            <a:r>
              <a:rPr lang="lt-LT" b="1" dirty="0">
                <a:solidFill>
                  <a:srgbClr val="2683C6">
                    <a:lumMod val="75000"/>
                  </a:srgbClr>
                </a:solidFill>
              </a:rPr>
              <a:t>paprastasis remontas</a:t>
            </a:r>
            <a:br>
              <a:rPr lang="lt-LT" b="1" dirty="0">
                <a:solidFill>
                  <a:srgbClr val="2683C6">
                    <a:lumMod val="75000"/>
                  </a:srgbClr>
                </a:solidFill>
              </a:rPr>
            </a:br>
            <a:r>
              <a:rPr lang="lt-LT" b="1" dirty="0">
                <a:solidFill>
                  <a:srgbClr val="2683C6">
                    <a:lumMod val="75000"/>
                  </a:srgbClr>
                </a:solidFill>
              </a:rPr>
              <a:t> (4.1 veikla)</a:t>
            </a:r>
            <a:endParaRPr lang="en-US" b="1" dirty="0">
              <a:solidFill>
                <a:srgbClr val="2683C6">
                  <a:lumMod val="75000"/>
                </a:srgbClr>
              </a:solidFill>
            </a:endParaRPr>
          </a:p>
        </p:txBody>
      </p:sp>
      <p:sp>
        <p:nvSpPr>
          <p:cNvPr id="123" name="Freeform 122"/>
          <p:cNvSpPr/>
          <p:nvPr/>
        </p:nvSpPr>
        <p:spPr>
          <a:xfrm>
            <a:off x="6360202" y="3135419"/>
            <a:ext cx="1636708" cy="1412328"/>
          </a:xfrm>
          <a:custGeom>
            <a:avLst/>
            <a:gdLst>
              <a:gd name="connsiteX0" fmla="*/ 0 w 869815"/>
              <a:gd name="connsiteY0" fmla="*/ 0 h 750570"/>
              <a:gd name="connsiteX1" fmla="*/ 869815 w 869815"/>
              <a:gd name="connsiteY1" fmla="*/ 0 h 750570"/>
              <a:gd name="connsiteX2" fmla="*/ 869815 w 869815"/>
              <a:gd name="connsiteY2" fmla="*/ 501650 h 750570"/>
              <a:gd name="connsiteX3" fmla="*/ 377690 w 869815"/>
              <a:gd name="connsiteY3" fmla="*/ 750570 h 750570"/>
              <a:gd name="connsiteX4" fmla="*/ 377690 w 869815"/>
              <a:gd name="connsiteY4" fmla="*/ 501650 h 750570"/>
              <a:gd name="connsiteX5" fmla="*/ 0 w 869815"/>
              <a:gd name="connsiteY5" fmla="*/ 501650 h 75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9815" h="750570">
                <a:moveTo>
                  <a:pt x="0" y="0"/>
                </a:moveTo>
                <a:lnTo>
                  <a:pt x="869815" y="0"/>
                </a:lnTo>
                <a:lnTo>
                  <a:pt x="869815" y="501650"/>
                </a:lnTo>
                <a:lnTo>
                  <a:pt x="377690" y="750570"/>
                </a:lnTo>
                <a:lnTo>
                  <a:pt x="377690" y="501650"/>
                </a:lnTo>
                <a:lnTo>
                  <a:pt x="0" y="50165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4" name="Freeform 123"/>
          <p:cNvSpPr/>
          <p:nvPr/>
        </p:nvSpPr>
        <p:spPr>
          <a:xfrm flipH="1">
            <a:off x="4195090" y="3135419"/>
            <a:ext cx="1636708" cy="1412328"/>
          </a:xfrm>
          <a:custGeom>
            <a:avLst/>
            <a:gdLst>
              <a:gd name="connsiteX0" fmla="*/ 0 w 869815"/>
              <a:gd name="connsiteY0" fmla="*/ 0 h 750570"/>
              <a:gd name="connsiteX1" fmla="*/ 869815 w 869815"/>
              <a:gd name="connsiteY1" fmla="*/ 0 h 750570"/>
              <a:gd name="connsiteX2" fmla="*/ 869815 w 869815"/>
              <a:gd name="connsiteY2" fmla="*/ 501650 h 750570"/>
              <a:gd name="connsiteX3" fmla="*/ 377690 w 869815"/>
              <a:gd name="connsiteY3" fmla="*/ 750570 h 750570"/>
              <a:gd name="connsiteX4" fmla="*/ 377690 w 869815"/>
              <a:gd name="connsiteY4" fmla="*/ 501650 h 750570"/>
              <a:gd name="connsiteX5" fmla="*/ 0 w 869815"/>
              <a:gd name="connsiteY5" fmla="*/ 501650 h 75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9815" h="750570">
                <a:moveTo>
                  <a:pt x="0" y="0"/>
                </a:moveTo>
                <a:lnTo>
                  <a:pt x="869815" y="0"/>
                </a:lnTo>
                <a:lnTo>
                  <a:pt x="869815" y="501650"/>
                </a:lnTo>
                <a:lnTo>
                  <a:pt x="377690" y="750570"/>
                </a:lnTo>
                <a:lnTo>
                  <a:pt x="377690" y="501650"/>
                </a:lnTo>
                <a:lnTo>
                  <a:pt x="0" y="50165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5" name="Oval 124"/>
          <p:cNvSpPr/>
          <p:nvPr/>
        </p:nvSpPr>
        <p:spPr>
          <a:xfrm>
            <a:off x="7394933" y="3340343"/>
            <a:ext cx="1002479" cy="1002479"/>
          </a:xfrm>
          <a:prstGeom prst="ellipse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prstClr val="white"/>
              </a:solidFill>
            </a:endParaRPr>
          </a:p>
        </p:txBody>
      </p:sp>
      <p:sp>
        <p:nvSpPr>
          <p:cNvPr id="126" name="Oval 125"/>
          <p:cNvSpPr/>
          <p:nvPr/>
        </p:nvSpPr>
        <p:spPr>
          <a:xfrm>
            <a:off x="3794590" y="3340343"/>
            <a:ext cx="1002479" cy="100247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prstClr val="white"/>
              </a:solidFill>
            </a:endParaRPr>
          </a:p>
        </p:txBody>
      </p:sp>
      <p:sp>
        <p:nvSpPr>
          <p:cNvPr id="121" name="Text Placeholder 3"/>
          <p:cNvSpPr txBox="1">
            <a:spLocks/>
          </p:cNvSpPr>
          <p:nvPr/>
        </p:nvSpPr>
        <p:spPr>
          <a:xfrm>
            <a:off x="8570284" y="3204840"/>
            <a:ext cx="3234571" cy="615553"/>
          </a:xfrm>
          <a:prstGeom prst="rect">
            <a:avLst/>
          </a:prstGeom>
        </p:spPr>
        <p:txBody>
          <a:bodyPr wrap="square" lIns="121920" tIns="60960" rIns="121920" bIns="6096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>
              <a:defRPr/>
            </a:pPr>
            <a:r>
              <a:rPr lang="lt-LT" b="1" dirty="0">
                <a:solidFill>
                  <a:srgbClr val="2683C6">
                    <a:lumMod val="75000"/>
                  </a:srgbClr>
                </a:solidFill>
              </a:rPr>
              <a:t>pasienio keliai </a:t>
            </a:r>
            <a:br>
              <a:rPr lang="lt-LT" b="1" dirty="0">
                <a:solidFill>
                  <a:srgbClr val="2683C6">
                    <a:lumMod val="75000"/>
                  </a:srgbClr>
                </a:solidFill>
              </a:rPr>
            </a:br>
            <a:r>
              <a:rPr lang="lt-LT" b="1" dirty="0">
                <a:solidFill>
                  <a:srgbClr val="2683C6">
                    <a:lumMod val="75000"/>
                  </a:srgbClr>
                </a:solidFill>
              </a:rPr>
              <a:t>(4.5 veikla)</a:t>
            </a:r>
          </a:p>
        </p:txBody>
      </p:sp>
      <p:sp>
        <p:nvSpPr>
          <p:cNvPr id="122" name="Text Placeholder 3"/>
          <p:cNvSpPr txBox="1">
            <a:spLocks/>
          </p:cNvSpPr>
          <p:nvPr/>
        </p:nvSpPr>
        <p:spPr>
          <a:xfrm>
            <a:off x="398210" y="3019083"/>
            <a:ext cx="3234064" cy="615553"/>
          </a:xfrm>
          <a:prstGeom prst="rect">
            <a:avLst/>
          </a:prstGeom>
        </p:spPr>
        <p:txBody>
          <a:bodyPr wrap="square" lIns="121920" tIns="60960" rIns="121920" bIns="6096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lt-LT" b="1" dirty="0">
                <a:solidFill>
                  <a:srgbClr val="2683C6">
                    <a:lumMod val="75000"/>
                  </a:srgbClr>
                </a:solidFill>
              </a:rPr>
              <a:t>žvyrkelių asfaltavimas </a:t>
            </a:r>
          </a:p>
          <a:p>
            <a:r>
              <a:rPr lang="lt-LT" b="1" dirty="0">
                <a:solidFill>
                  <a:srgbClr val="2683C6">
                    <a:lumMod val="75000"/>
                  </a:srgbClr>
                </a:solidFill>
              </a:rPr>
              <a:t>(4.2 veikla)</a:t>
            </a:r>
          </a:p>
        </p:txBody>
      </p:sp>
      <p:sp>
        <p:nvSpPr>
          <p:cNvPr id="131" name="Freeform 130"/>
          <p:cNvSpPr/>
          <p:nvPr/>
        </p:nvSpPr>
        <p:spPr>
          <a:xfrm>
            <a:off x="6360202" y="4681305"/>
            <a:ext cx="1636708" cy="1412328"/>
          </a:xfrm>
          <a:custGeom>
            <a:avLst/>
            <a:gdLst>
              <a:gd name="connsiteX0" fmla="*/ 0 w 869815"/>
              <a:gd name="connsiteY0" fmla="*/ 0 h 750570"/>
              <a:gd name="connsiteX1" fmla="*/ 869815 w 869815"/>
              <a:gd name="connsiteY1" fmla="*/ 0 h 750570"/>
              <a:gd name="connsiteX2" fmla="*/ 869815 w 869815"/>
              <a:gd name="connsiteY2" fmla="*/ 501650 h 750570"/>
              <a:gd name="connsiteX3" fmla="*/ 377690 w 869815"/>
              <a:gd name="connsiteY3" fmla="*/ 750570 h 750570"/>
              <a:gd name="connsiteX4" fmla="*/ 377690 w 869815"/>
              <a:gd name="connsiteY4" fmla="*/ 501650 h 750570"/>
              <a:gd name="connsiteX5" fmla="*/ 0 w 869815"/>
              <a:gd name="connsiteY5" fmla="*/ 501650 h 75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9815" h="750570">
                <a:moveTo>
                  <a:pt x="0" y="0"/>
                </a:moveTo>
                <a:lnTo>
                  <a:pt x="869815" y="0"/>
                </a:lnTo>
                <a:lnTo>
                  <a:pt x="869815" y="501650"/>
                </a:lnTo>
                <a:lnTo>
                  <a:pt x="377690" y="750570"/>
                </a:lnTo>
                <a:lnTo>
                  <a:pt x="377690" y="501650"/>
                </a:lnTo>
                <a:lnTo>
                  <a:pt x="0" y="50165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2" name="Freeform 131"/>
          <p:cNvSpPr/>
          <p:nvPr/>
        </p:nvSpPr>
        <p:spPr>
          <a:xfrm flipH="1">
            <a:off x="4195090" y="4681305"/>
            <a:ext cx="1636708" cy="1412328"/>
          </a:xfrm>
          <a:custGeom>
            <a:avLst/>
            <a:gdLst>
              <a:gd name="connsiteX0" fmla="*/ 0 w 869815"/>
              <a:gd name="connsiteY0" fmla="*/ 0 h 750570"/>
              <a:gd name="connsiteX1" fmla="*/ 869815 w 869815"/>
              <a:gd name="connsiteY1" fmla="*/ 0 h 750570"/>
              <a:gd name="connsiteX2" fmla="*/ 869815 w 869815"/>
              <a:gd name="connsiteY2" fmla="*/ 501650 h 750570"/>
              <a:gd name="connsiteX3" fmla="*/ 377690 w 869815"/>
              <a:gd name="connsiteY3" fmla="*/ 750570 h 750570"/>
              <a:gd name="connsiteX4" fmla="*/ 377690 w 869815"/>
              <a:gd name="connsiteY4" fmla="*/ 501650 h 750570"/>
              <a:gd name="connsiteX5" fmla="*/ 0 w 869815"/>
              <a:gd name="connsiteY5" fmla="*/ 501650 h 75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9815" h="750570">
                <a:moveTo>
                  <a:pt x="0" y="0"/>
                </a:moveTo>
                <a:lnTo>
                  <a:pt x="869815" y="0"/>
                </a:lnTo>
                <a:lnTo>
                  <a:pt x="869815" y="501650"/>
                </a:lnTo>
                <a:lnTo>
                  <a:pt x="377690" y="750570"/>
                </a:lnTo>
                <a:lnTo>
                  <a:pt x="377690" y="501650"/>
                </a:lnTo>
                <a:lnTo>
                  <a:pt x="0" y="50165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3" name="Oval 132"/>
          <p:cNvSpPr/>
          <p:nvPr/>
        </p:nvSpPr>
        <p:spPr>
          <a:xfrm>
            <a:off x="7394933" y="4886230"/>
            <a:ext cx="1002479" cy="1002479"/>
          </a:xfrm>
          <a:prstGeom prst="ellipse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prstClr val="white"/>
              </a:solidFill>
            </a:endParaRPr>
          </a:p>
        </p:txBody>
      </p:sp>
      <p:sp>
        <p:nvSpPr>
          <p:cNvPr id="134" name="Oval 133"/>
          <p:cNvSpPr/>
          <p:nvPr/>
        </p:nvSpPr>
        <p:spPr>
          <a:xfrm>
            <a:off x="3794590" y="4886230"/>
            <a:ext cx="1002479" cy="100247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prstClr val="white"/>
              </a:solidFill>
            </a:endParaRPr>
          </a:p>
        </p:txBody>
      </p:sp>
      <p:sp>
        <p:nvSpPr>
          <p:cNvPr id="129" name="Text Placeholder 3"/>
          <p:cNvSpPr txBox="1">
            <a:spLocks/>
          </p:cNvSpPr>
          <p:nvPr/>
        </p:nvSpPr>
        <p:spPr>
          <a:xfrm>
            <a:off x="8511696" y="4642534"/>
            <a:ext cx="3234571" cy="615553"/>
          </a:xfrm>
          <a:prstGeom prst="rect">
            <a:avLst/>
          </a:prstGeom>
        </p:spPr>
        <p:txBody>
          <a:bodyPr wrap="square" lIns="121920" tIns="60960" rIns="121920" bIns="6096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lt-LT" b="1" dirty="0">
                <a:solidFill>
                  <a:srgbClr val="2683C6">
                    <a:lumMod val="75000"/>
                  </a:srgbClr>
                </a:solidFill>
              </a:rPr>
              <a:t>keliai į darbo vietas</a:t>
            </a:r>
            <a:br>
              <a:rPr lang="lt-LT" b="1" dirty="0">
                <a:solidFill>
                  <a:srgbClr val="2683C6">
                    <a:lumMod val="75000"/>
                  </a:srgbClr>
                </a:solidFill>
              </a:rPr>
            </a:br>
            <a:r>
              <a:rPr lang="lt-LT" b="1" dirty="0">
                <a:solidFill>
                  <a:srgbClr val="2683C6">
                    <a:lumMod val="75000"/>
                  </a:srgbClr>
                </a:solidFill>
              </a:rPr>
              <a:t>(4.6 veikla)</a:t>
            </a:r>
          </a:p>
        </p:txBody>
      </p:sp>
      <p:sp>
        <p:nvSpPr>
          <p:cNvPr id="130" name="Text Placeholder 3"/>
          <p:cNvSpPr txBox="1">
            <a:spLocks/>
          </p:cNvSpPr>
          <p:nvPr/>
        </p:nvSpPr>
        <p:spPr>
          <a:xfrm>
            <a:off x="465235" y="4686055"/>
            <a:ext cx="3234064" cy="615553"/>
          </a:xfrm>
          <a:prstGeom prst="rect">
            <a:avLst/>
          </a:prstGeom>
        </p:spPr>
        <p:txBody>
          <a:bodyPr wrap="square" lIns="121920" tIns="60960" rIns="121920" bIns="6096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lt-LT" b="1" dirty="0">
                <a:solidFill>
                  <a:srgbClr val="2683C6">
                    <a:lumMod val="75000"/>
                  </a:srgbClr>
                </a:solidFill>
              </a:rPr>
              <a:t>saugumo priemonės </a:t>
            </a:r>
            <a:br>
              <a:rPr lang="lt-LT" b="1" dirty="0">
                <a:solidFill>
                  <a:srgbClr val="2683C6">
                    <a:lumMod val="75000"/>
                  </a:srgbClr>
                </a:solidFill>
              </a:rPr>
            </a:br>
            <a:r>
              <a:rPr lang="lt-LT" b="1" dirty="0">
                <a:solidFill>
                  <a:srgbClr val="2683C6">
                    <a:lumMod val="75000"/>
                  </a:srgbClr>
                </a:solidFill>
              </a:rPr>
              <a:t>(4.3 veikla)</a:t>
            </a:r>
          </a:p>
        </p:txBody>
      </p:sp>
      <p:grpSp>
        <p:nvGrpSpPr>
          <p:cNvPr id="135" name="Group 552"/>
          <p:cNvGrpSpPr/>
          <p:nvPr/>
        </p:nvGrpSpPr>
        <p:grpSpPr>
          <a:xfrm>
            <a:off x="3998076" y="3602224"/>
            <a:ext cx="621312" cy="451867"/>
            <a:chOff x="6238876" y="2390775"/>
            <a:chExt cx="576262" cy="419101"/>
          </a:xfrm>
          <a:solidFill>
            <a:schemeClr val="bg1"/>
          </a:solidFill>
        </p:grpSpPr>
        <p:sp>
          <p:nvSpPr>
            <p:cNvPr id="136" name="Rectangle 89"/>
            <p:cNvSpPr>
              <a:spLocks noChangeArrowheads="1"/>
            </p:cNvSpPr>
            <p:nvPr/>
          </p:nvSpPr>
          <p:spPr bwMode="auto">
            <a:xfrm>
              <a:off x="6378576" y="2528888"/>
              <a:ext cx="179388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37" name="Rectangle 90"/>
            <p:cNvSpPr>
              <a:spLocks noChangeArrowheads="1"/>
            </p:cNvSpPr>
            <p:nvPr/>
          </p:nvSpPr>
          <p:spPr bwMode="auto">
            <a:xfrm>
              <a:off x="6380163" y="2571750"/>
              <a:ext cx="17938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38" name="Freeform 91"/>
            <p:cNvSpPr>
              <a:spLocks/>
            </p:cNvSpPr>
            <p:nvPr/>
          </p:nvSpPr>
          <p:spPr bwMode="auto">
            <a:xfrm>
              <a:off x="6342063" y="2484438"/>
              <a:ext cx="254000" cy="303213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5" y="42"/>
                </a:cxn>
                <a:cxn ang="0">
                  <a:pos x="15" y="15"/>
                </a:cxn>
                <a:cxn ang="0">
                  <a:pos x="146" y="15"/>
                </a:cxn>
                <a:cxn ang="0">
                  <a:pos x="146" y="176"/>
                </a:cxn>
                <a:cxn ang="0">
                  <a:pos x="44" y="176"/>
                </a:cxn>
                <a:cxn ang="0">
                  <a:pos x="44" y="177"/>
                </a:cxn>
                <a:cxn ang="0">
                  <a:pos x="43" y="176"/>
                </a:cxn>
                <a:cxn ang="0">
                  <a:pos x="15" y="176"/>
                </a:cxn>
                <a:cxn ang="0">
                  <a:pos x="15" y="149"/>
                </a:cxn>
                <a:cxn ang="0">
                  <a:pos x="3" y="138"/>
                </a:cxn>
                <a:cxn ang="0">
                  <a:pos x="2" y="138"/>
                </a:cxn>
                <a:cxn ang="0">
                  <a:pos x="2" y="137"/>
                </a:cxn>
                <a:cxn ang="0">
                  <a:pos x="0" y="135"/>
                </a:cxn>
                <a:cxn ang="0">
                  <a:pos x="0" y="191"/>
                </a:cxn>
                <a:cxn ang="0">
                  <a:pos x="160" y="191"/>
                </a:cxn>
                <a:cxn ang="0">
                  <a:pos x="160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160" h="191">
                  <a:moveTo>
                    <a:pt x="0" y="6"/>
                  </a:moveTo>
                  <a:lnTo>
                    <a:pt x="15" y="42"/>
                  </a:lnTo>
                  <a:lnTo>
                    <a:pt x="15" y="15"/>
                  </a:lnTo>
                  <a:lnTo>
                    <a:pt x="146" y="15"/>
                  </a:lnTo>
                  <a:lnTo>
                    <a:pt x="146" y="176"/>
                  </a:lnTo>
                  <a:lnTo>
                    <a:pt x="44" y="176"/>
                  </a:lnTo>
                  <a:lnTo>
                    <a:pt x="44" y="177"/>
                  </a:lnTo>
                  <a:lnTo>
                    <a:pt x="43" y="176"/>
                  </a:lnTo>
                  <a:lnTo>
                    <a:pt x="15" y="176"/>
                  </a:lnTo>
                  <a:lnTo>
                    <a:pt x="15" y="149"/>
                  </a:lnTo>
                  <a:lnTo>
                    <a:pt x="3" y="138"/>
                  </a:lnTo>
                  <a:lnTo>
                    <a:pt x="2" y="138"/>
                  </a:lnTo>
                  <a:lnTo>
                    <a:pt x="2" y="137"/>
                  </a:lnTo>
                  <a:lnTo>
                    <a:pt x="0" y="135"/>
                  </a:lnTo>
                  <a:lnTo>
                    <a:pt x="0" y="191"/>
                  </a:lnTo>
                  <a:lnTo>
                    <a:pt x="160" y="191"/>
                  </a:lnTo>
                  <a:lnTo>
                    <a:pt x="160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39" name="Freeform 92"/>
            <p:cNvSpPr>
              <a:spLocks/>
            </p:cNvSpPr>
            <p:nvPr/>
          </p:nvSpPr>
          <p:spPr bwMode="auto">
            <a:xfrm>
              <a:off x="6389688" y="2608263"/>
              <a:ext cx="168275" cy="17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1"/>
                </a:cxn>
                <a:cxn ang="0">
                  <a:pos x="106" y="11"/>
                </a:cxn>
                <a:cxn ang="0">
                  <a:pos x="106" y="0"/>
                </a:cxn>
                <a:cxn ang="0">
                  <a:pos x="0" y="0"/>
                </a:cxn>
              </a:cxnLst>
              <a:rect l="0" t="0" r="r" b="b"/>
              <a:pathLst>
                <a:path w="106" h="11">
                  <a:moveTo>
                    <a:pt x="0" y="0"/>
                  </a:moveTo>
                  <a:lnTo>
                    <a:pt x="4" y="11"/>
                  </a:lnTo>
                  <a:lnTo>
                    <a:pt x="106" y="11"/>
                  </a:lnTo>
                  <a:lnTo>
                    <a:pt x="10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40" name="Freeform 93"/>
            <p:cNvSpPr>
              <a:spLocks/>
            </p:cNvSpPr>
            <p:nvPr/>
          </p:nvSpPr>
          <p:spPr bwMode="auto">
            <a:xfrm>
              <a:off x="6405563" y="2651125"/>
              <a:ext cx="153988" cy="15875"/>
            </a:xfrm>
            <a:custGeom>
              <a:avLst/>
              <a:gdLst/>
              <a:ahLst/>
              <a:cxnLst>
                <a:cxn ang="0">
                  <a:pos x="6" y="10"/>
                </a:cxn>
                <a:cxn ang="0">
                  <a:pos x="97" y="10"/>
                </a:cxn>
                <a:cxn ang="0">
                  <a:pos x="97" y="0"/>
                </a:cxn>
                <a:cxn ang="0">
                  <a:pos x="0" y="0"/>
                </a:cxn>
                <a:cxn ang="0">
                  <a:pos x="6" y="10"/>
                </a:cxn>
              </a:cxnLst>
              <a:rect l="0" t="0" r="r" b="b"/>
              <a:pathLst>
                <a:path w="97" h="10">
                  <a:moveTo>
                    <a:pt x="6" y="10"/>
                  </a:moveTo>
                  <a:lnTo>
                    <a:pt x="97" y="10"/>
                  </a:lnTo>
                  <a:lnTo>
                    <a:pt x="97" y="0"/>
                  </a:lnTo>
                  <a:lnTo>
                    <a:pt x="0" y="0"/>
                  </a:lnTo>
                  <a:lnTo>
                    <a:pt x="6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41" name="Rectangle 94"/>
            <p:cNvSpPr>
              <a:spLocks noChangeArrowheads="1"/>
            </p:cNvSpPr>
            <p:nvPr/>
          </p:nvSpPr>
          <p:spPr bwMode="auto">
            <a:xfrm>
              <a:off x="6415088" y="2682875"/>
              <a:ext cx="144463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42" name="Freeform 95"/>
            <p:cNvSpPr>
              <a:spLocks/>
            </p:cNvSpPr>
            <p:nvPr/>
          </p:nvSpPr>
          <p:spPr bwMode="auto">
            <a:xfrm>
              <a:off x="6351588" y="2673350"/>
              <a:ext cx="55563" cy="76200"/>
            </a:xfrm>
            <a:custGeom>
              <a:avLst/>
              <a:gdLst/>
              <a:ahLst/>
              <a:cxnLst>
                <a:cxn ang="0">
                  <a:pos x="34" y="48"/>
                </a:cxn>
                <a:cxn ang="0">
                  <a:pos x="35" y="0"/>
                </a:cxn>
                <a:cxn ang="0">
                  <a:pos x="0" y="15"/>
                </a:cxn>
                <a:cxn ang="0">
                  <a:pos x="34" y="48"/>
                </a:cxn>
              </a:cxnLst>
              <a:rect l="0" t="0" r="r" b="b"/>
              <a:pathLst>
                <a:path w="35" h="48">
                  <a:moveTo>
                    <a:pt x="34" y="48"/>
                  </a:moveTo>
                  <a:lnTo>
                    <a:pt x="35" y="0"/>
                  </a:lnTo>
                  <a:lnTo>
                    <a:pt x="0" y="15"/>
                  </a:lnTo>
                  <a:lnTo>
                    <a:pt x="34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43" name="Freeform 96"/>
            <p:cNvSpPr>
              <a:spLocks/>
            </p:cNvSpPr>
            <p:nvPr/>
          </p:nvSpPr>
          <p:spPr bwMode="auto">
            <a:xfrm>
              <a:off x="6238876" y="2390775"/>
              <a:ext cx="71438" cy="68263"/>
            </a:xfrm>
            <a:custGeom>
              <a:avLst/>
              <a:gdLst/>
              <a:ahLst/>
              <a:cxnLst>
                <a:cxn ang="0">
                  <a:pos x="120" y="35"/>
                </a:cxn>
                <a:cxn ang="0">
                  <a:pos x="60" y="10"/>
                </a:cxn>
                <a:cxn ang="0">
                  <a:pos x="34" y="20"/>
                </a:cxn>
                <a:cxn ang="0">
                  <a:pos x="9" y="79"/>
                </a:cxn>
                <a:cxn ang="0">
                  <a:pos x="31" y="133"/>
                </a:cxn>
                <a:cxn ang="0">
                  <a:pos x="141" y="88"/>
                </a:cxn>
                <a:cxn ang="0">
                  <a:pos x="120" y="35"/>
                </a:cxn>
              </a:cxnLst>
              <a:rect l="0" t="0" r="r" b="b"/>
              <a:pathLst>
                <a:path w="141" h="133">
                  <a:moveTo>
                    <a:pt x="120" y="35"/>
                  </a:moveTo>
                  <a:cubicBezTo>
                    <a:pt x="110" y="11"/>
                    <a:pt x="83" y="0"/>
                    <a:pt x="60" y="1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11" y="30"/>
                    <a:pt x="0" y="56"/>
                    <a:pt x="9" y="79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141" y="88"/>
                    <a:pt x="141" y="88"/>
                    <a:pt x="141" y="88"/>
                  </a:cubicBezTo>
                  <a:lnTo>
                    <a:pt x="120" y="3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44" name="Rectangle 97"/>
            <p:cNvSpPr>
              <a:spLocks noChangeArrowheads="1"/>
            </p:cNvSpPr>
            <p:nvPr/>
          </p:nvSpPr>
          <p:spPr bwMode="auto">
            <a:xfrm>
              <a:off x="6413501" y="2725738"/>
              <a:ext cx="14763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45" name="Freeform 98"/>
            <p:cNvSpPr>
              <a:spLocks/>
            </p:cNvSpPr>
            <p:nvPr/>
          </p:nvSpPr>
          <p:spPr bwMode="auto">
            <a:xfrm>
              <a:off x="6607176" y="2541588"/>
              <a:ext cx="141288" cy="7143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84" y="45"/>
                </a:cxn>
                <a:cxn ang="0">
                  <a:pos x="85" y="45"/>
                </a:cxn>
                <a:cxn ang="0">
                  <a:pos x="89" y="36"/>
                </a:cxn>
                <a:cxn ang="0">
                  <a:pos x="88" y="35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9" h="45">
                  <a:moveTo>
                    <a:pt x="0" y="11"/>
                  </a:moveTo>
                  <a:lnTo>
                    <a:pt x="84" y="45"/>
                  </a:lnTo>
                  <a:lnTo>
                    <a:pt x="85" y="45"/>
                  </a:lnTo>
                  <a:lnTo>
                    <a:pt x="89" y="36"/>
                  </a:lnTo>
                  <a:lnTo>
                    <a:pt x="88" y="35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46" name="Freeform 99"/>
            <p:cNvSpPr>
              <a:spLocks/>
            </p:cNvSpPr>
            <p:nvPr/>
          </p:nvSpPr>
          <p:spPr bwMode="auto">
            <a:xfrm>
              <a:off x="6607176" y="2581275"/>
              <a:ext cx="127000" cy="6667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76" y="42"/>
                </a:cxn>
                <a:cxn ang="0">
                  <a:pos x="80" y="32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0" h="42">
                  <a:moveTo>
                    <a:pt x="0" y="11"/>
                  </a:moveTo>
                  <a:lnTo>
                    <a:pt x="76" y="42"/>
                  </a:lnTo>
                  <a:lnTo>
                    <a:pt x="80" y="32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47" name="Freeform 100"/>
            <p:cNvSpPr>
              <a:spLocks/>
            </p:cNvSpPr>
            <p:nvPr/>
          </p:nvSpPr>
          <p:spPr bwMode="auto">
            <a:xfrm>
              <a:off x="6607176" y="2497138"/>
              <a:ext cx="157163" cy="77788"/>
            </a:xfrm>
            <a:custGeom>
              <a:avLst/>
              <a:gdLst/>
              <a:ahLst/>
              <a:cxnLst>
                <a:cxn ang="0">
                  <a:pos x="95" y="49"/>
                </a:cxn>
                <a:cxn ang="0">
                  <a:pos x="99" y="40"/>
                </a:cxn>
                <a:cxn ang="0">
                  <a:pos x="98" y="4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94" y="49"/>
                </a:cxn>
                <a:cxn ang="0">
                  <a:pos x="95" y="49"/>
                </a:cxn>
              </a:cxnLst>
              <a:rect l="0" t="0" r="r" b="b"/>
              <a:pathLst>
                <a:path w="99" h="49">
                  <a:moveTo>
                    <a:pt x="95" y="49"/>
                  </a:moveTo>
                  <a:lnTo>
                    <a:pt x="99" y="40"/>
                  </a:lnTo>
                  <a:lnTo>
                    <a:pt x="98" y="4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94" y="49"/>
                  </a:lnTo>
                  <a:lnTo>
                    <a:pt x="95" y="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48" name="Freeform 101"/>
            <p:cNvSpPr>
              <a:spLocks/>
            </p:cNvSpPr>
            <p:nvPr/>
          </p:nvSpPr>
          <p:spPr bwMode="auto">
            <a:xfrm>
              <a:off x="6607176" y="2625725"/>
              <a:ext cx="112713" cy="6032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68" y="38"/>
                </a:cxn>
                <a:cxn ang="0">
                  <a:pos x="71" y="29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71" h="38">
                  <a:moveTo>
                    <a:pt x="0" y="11"/>
                  </a:moveTo>
                  <a:lnTo>
                    <a:pt x="68" y="38"/>
                  </a:lnTo>
                  <a:lnTo>
                    <a:pt x="71" y="29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49" name="Freeform 102"/>
            <p:cNvSpPr>
              <a:spLocks/>
            </p:cNvSpPr>
            <p:nvPr/>
          </p:nvSpPr>
          <p:spPr bwMode="auto">
            <a:xfrm>
              <a:off x="6607176" y="2705100"/>
              <a:ext cx="85725" cy="49213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51" y="31"/>
                </a:cxn>
                <a:cxn ang="0">
                  <a:pos x="54" y="22"/>
                </a:cxn>
                <a:cxn ang="0">
                  <a:pos x="0" y="0"/>
                </a:cxn>
                <a:cxn ang="0">
                  <a:pos x="0" y="10"/>
                </a:cxn>
              </a:cxnLst>
              <a:rect l="0" t="0" r="r" b="b"/>
              <a:pathLst>
                <a:path w="54" h="31">
                  <a:moveTo>
                    <a:pt x="0" y="10"/>
                  </a:moveTo>
                  <a:lnTo>
                    <a:pt x="51" y="31"/>
                  </a:lnTo>
                  <a:lnTo>
                    <a:pt x="54" y="22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50" name="Freeform 103"/>
            <p:cNvSpPr>
              <a:spLocks/>
            </p:cNvSpPr>
            <p:nvPr/>
          </p:nvSpPr>
          <p:spPr bwMode="auto">
            <a:xfrm>
              <a:off x="6607176" y="2660650"/>
              <a:ext cx="100013" cy="55563"/>
            </a:xfrm>
            <a:custGeom>
              <a:avLst/>
              <a:gdLst/>
              <a:ahLst/>
              <a:cxnLst>
                <a:cxn ang="0">
                  <a:pos x="63" y="25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59" y="35"/>
                </a:cxn>
                <a:cxn ang="0">
                  <a:pos x="63" y="25"/>
                </a:cxn>
              </a:cxnLst>
              <a:rect l="0" t="0" r="r" b="b"/>
              <a:pathLst>
                <a:path w="63" h="35">
                  <a:moveTo>
                    <a:pt x="63" y="25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59" y="35"/>
                  </a:lnTo>
                  <a:lnTo>
                    <a:pt x="63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51" name="Freeform 104"/>
            <p:cNvSpPr>
              <a:spLocks/>
            </p:cNvSpPr>
            <p:nvPr/>
          </p:nvSpPr>
          <p:spPr bwMode="auto">
            <a:xfrm>
              <a:off x="6567488" y="2439988"/>
              <a:ext cx="247650" cy="369888"/>
            </a:xfrm>
            <a:custGeom>
              <a:avLst/>
              <a:gdLst/>
              <a:ahLst/>
              <a:cxnLst>
                <a:cxn ang="0">
                  <a:pos x="155" y="59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0" y="22"/>
                </a:cxn>
                <a:cxn ang="0">
                  <a:pos x="17" y="22"/>
                </a:cxn>
                <a:cxn ang="0">
                  <a:pos x="18" y="19"/>
                </a:cxn>
                <a:cxn ang="0">
                  <a:pos x="136" y="67"/>
                </a:cxn>
                <a:cxn ang="0">
                  <a:pos x="76" y="214"/>
                </a:cxn>
                <a:cxn ang="0">
                  <a:pos x="25" y="193"/>
                </a:cxn>
                <a:cxn ang="0">
                  <a:pos x="25" y="208"/>
                </a:cxn>
                <a:cxn ang="0">
                  <a:pos x="84" y="233"/>
                </a:cxn>
                <a:cxn ang="0">
                  <a:pos x="85" y="233"/>
                </a:cxn>
                <a:cxn ang="0">
                  <a:pos x="156" y="59"/>
                </a:cxn>
                <a:cxn ang="0">
                  <a:pos x="155" y="59"/>
                </a:cxn>
              </a:cxnLst>
              <a:rect l="0" t="0" r="r" b="b"/>
              <a:pathLst>
                <a:path w="156" h="233">
                  <a:moveTo>
                    <a:pt x="155" y="59"/>
                  </a:moveTo>
                  <a:lnTo>
                    <a:pt x="10" y="0"/>
                  </a:lnTo>
                  <a:lnTo>
                    <a:pt x="9" y="0"/>
                  </a:lnTo>
                  <a:lnTo>
                    <a:pt x="0" y="22"/>
                  </a:lnTo>
                  <a:lnTo>
                    <a:pt x="17" y="22"/>
                  </a:lnTo>
                  <a:lnTo>
                    <a:pt x="18" y="19"/>
                  </a:lnTo>
                  <a:lnTo>
                    <a:pt x="136" y="67"/>
                  </a:lnTo>
                  <a:lnTo>
                    <a:pt x="76" y="214"/>
                  </a:lnTo>
                  <a:lnTo>
                    <a:pt x="25" y="193"/>
                  </a:lnTo>
                  <a:lnTo>
                    <a:pt x="25" y="208"/>
                  </a:lnTo>
                  <a:lnTo>
                    <a:pt x="84" y="233"/>
                  </a:lnTo>
                  <a:lnTo>
                    <a:pt x="85" y="233"/>
                  </a:lnTo>
                  <a:lnTo>
                    <a:pt x="156" y="59"/>
                  </a:lnTo>
                  <a:lnTo>
                    <a:pt x="155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52" name="Freeform 105"/>
            <p:cNvSpPr>
              <a:spLocks noEditPoints="1"/>
            </p:cNvSpPr>
            <p:nvPr/>
          </p:nvSpPr>
          <p:spPr bwMode="auto">
            <a:xfrm>
              <a:off x="6256338" y="2441575"/>
              <a:ext cx="149225" cy="250825"/>
            </a:xfrm>
            <a:custGeom>
              <a:avLst/>
              <a:gdLst/>
              <a:ahLst/>
              <a:cxnLst>
                <a:cxn ang="0">
                  <a:pos x="292" y="447"/>
                </a:cxn>
                <a:cxn ang="0">
                  <a:pos x="110" y="0"/>
                </a:cxn>
                <a:cxn ang="0">
                  <a:pos x="0" y="45"/>
                </a:cxn>
                <a:cxn ang="0">
                  <a:pos x="182" y="491"/>
                </a:cxn>
                <a:cxn ang="0">
                  <a:pos x="292" y="447"/>
                </a:cxn>
                <a:cxn ang="0">
                  <a:pos x="99" y="19"/>
                </a:cxn>
                <a:cxn ang="0">
                  <a:pos x="220" y="315"/>
                </a:cxn>
                <a:cxn ang="0">
                  <a:pos x="215" y="338"/>
                </a:cxn>
                <a:cxn ang="0">
                  <a:pos x="195" y="325"/>
                </a:cxn>
                <a:cxn ang="0">
                  <a:pos x="75" y="29"/>
                </a:cxn>
                <a:cxn ang="0">
                  <a:pos x="99" y="19"/>
                </a:cxn>
                <a:cxn ang="0">
                  <a:pos x="165" y="358"/>
                </a:cxn>
                <a:cxn ang="0">
                  <a:pos x="146" y="345"/>
                </a:cxn>
                <a:cxn ang="0">
                  <a:pos x="25" y="49"/>
                </a:cxn>
                <a:cxn ang="0">
                  <a:pos x="50" y="39"/>
                </a:cxn>
                <a:cxn ang="0">
                  <a:pos x="170" y="335"/>
                </a:cxn>
                <a:cxn ang="0">
                  <a:pos x="165" y="358"/>
                </a:cxn>
              </a:cxnLst>
              <a:rect l="0" t="0" r="r" b="b"/>
              <a:pathLst>
                <a:path w="292" h="491">
                  <a:moveTo>
                    <a:pt x="292" y="447"/>
                  </a:moveTo>
                  <a:cubicBezTo>
                    <a:pt x="110" y="0"/>
                    <a:pt x="110" y="0"/>
                    <a:pt x="110" y="0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182" y="491"/>
                    <a:pt x="182" y="491"/>
                    <a:pt x="182" y="491"/>
                  </a:cubicBezTo>
                  <a:lnTo>
                    <a:pt x="292" y="447"/>
                  </a:lnTo>
                  <a:close/>
                  <a:moveTo>
                    <a:pt x="99" y="19"/>
                  </a:moveTo>
                  <a:cubicBezTo>
                    <a:pt x="220" y="315"/>
                    <a:pt x="220" y="315"/>
                    <a:pt x="220" y="315"/>
                  </a:cubicBezTo>
                  <a:cubicBezTo>
                    <a:pt x="224" y="325"/>
                    <a:pt x="222" y="335"/>
                    <a:pt x="215" y="338"/>
                  </a:cubicBezTo>
                  <a:cubicBezTo>
                    <a:pt x="208" y="340"/>
                    <a:pt x="199" y="335"/>
                    <a:pt x="195" y="325"/>
                  </a:cubicBezTo>
                  <a:cubicBezTo>
                    <a:pt x="75" y="29"/>
                    <a:pt x="75" y="29"/>
                    <a:pt x="75" y="29"/>
                  </a:cubicBezTo>
                  <a:lnTo>
                    <a:pt x="99" y="19"/>
                  </a:lnTo>
                  <a:close/>
                  <a:moveTo>
                    <a:pt x="165" y="358"/>
                  </a:moveTo>
                  <a:cubicBezTo>
                    <a:pt x="159" y="361"/>
                    <a:pt x="150" y="355"/>
                    <a:pt x="146" y="345"/>
                  </a:cubicBezTo>
                  <a:cubicBezTo>
                    <a:pt x="25" y="49"/>
                    <a:pt x="25" y="49"/>
                    <a:pt x="25" y="49"/>
                  </a:cubicBezTo>
                  <a:cubicBezTo>
                    <a:pt x="50" y="39"/>
                    <a:pt x="50" y="39"/>
                    <a:pt x="50" y="39"/>
                  </a:cubicBezTo>
                  <a:cubicBezTo>
                    <a:pt x="170" y="335"/>
                    <a:pt x="170" y="335"/>
                    <a:pt x="170" y="335"/>
                  </a:cubicBezTo>
                  <a:cubicBezTo>
                    <a:pt x="174" y="345"/>
                    <a:pt x="172" y="355"/>
                    <a:pt x="165" y="35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</p:grpSp>
      <p:grpSp>
        <p:nvGrpSpPr>
          <p:cNvPr id="91" name="Group 552"/>
          <p:cNvGrpSpPr/>
          <p:nvPr/>
        </p:nvGrpSpPr>
        <p:grpSpPr>
          <a:xfrm>
            <a:off x="3985173" y="5121826"/>
            <a:ext cx="621312" cy="451867"/>
            <a:chOff x="6238876" y="2390775"/>
            <a:chExt cx="576262" cy="419101"/>
          </a:xfrm>
          <a:solidFill>
            <a:schemeClr val="bg1"/>
          </a:solidFill>
        </p:grpSpPr>
        <p:sp>
          <p:nvSpPr>
            <p:cNvPr id="92" name="Rectangle 89"/>
            <p:cNvSpPr>
              <a:spLocks noChangeArrowheads="1"/>
            </p:cNvSpPr>
            <p:nvPr/>
          </p:nvSpPr>
          <p:spPr bwMode="auto">
            <a:xfrm>
              <a:off x="6378576" y="2528888"/>
              <a:ext cx="179388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93" name="Rectangle 90"/>
            <p:cNvSpPr>
              <a:spLocks noChangeArrowheads="1"/>
            </p:cNvSpPr>
            <p:nvPr/>
          </p:nvSpPr>
          <p:spPr bwMode="auto">
            <a:xfrm>
              <a:off x="6380163" y="2571750"/>
              <a:ext cx="17938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94" name="Freeform 91"/>
            <p:cNvSpPr>
              <a:spLocks/>
            </p:cNvSpPr>
            <p:nvPr/>
          </p:nvSpPr>
          <p:spPr bwMode="auto">
            <a:xfrm>
              <a:off x="6342063" y="2484438"/>
              <a:ext cx="254000" cy="303213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5" y="42"/>
                </a:cxn>
                <a:cxn ang="0">
                  <a:pos x="15" y="15"/>
                </a:cxn>
                <a:cxn ang="0">
                  <a:pos x="146" y="15"/>
                </a:cxn>
                <a:cxn ang="0">
                  <a:pos x="146" y="176"/>
                </a:cxn>
                <a:cxn ang="0">
                  <a:pos x="44" y="176"/>
                </a:cxn>
                <a:cxn ang="0">
                  <a:pos x="44" y="177"/>
                </a:cxn>
                <a:cxn ang="0">
                  <a:pos x="43" y="176"/>
                </a:cxn>
                <a:cxn ang="0">
                  <a:pos x="15" y="176"/>
                </a:cxn>
                <a:cxn ang="0">
                  <a:pos x="15" y="149"/>
                </a:cxn>
                <a:cxn ang="0">
                  <a:pos x="3" y="138"/>
                </a:cxn>
                <a:cxn ang="0">
                  <a:pos x="2" y="138"/>
                </a:cxn>
                <a:cxn ang="0">
                  <a:pos x="2" y="137"/>
                </a:cxn>
                <a:cxn ang="0">
                  <a:pos x="0" y="135"/>
                </a:cxn>
                <a:cxn ang="0">
                  <a:pos x="0" y="191"/>
                </a:cxn>
                <a:cxn ang="0">
                  <a:pos x="160" y="191"/>
                </a:cxn>
                <a:cxn ang="0">
                  <a:pos x="160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160" h="191">
                  <a:moveTo>
                    <a:pt x="0" y="6"/>
                  </a:moveTo>
                  <a:lnTo>
                    <a:pt x="15" y="42"/>
                  </a:lnTo>
                  <a:lnTo>
                    <a:pt x="15" y="15"/>
                  </a:lnTo>
                  <a:lnTo>
                    <a:pt x="146" y="15"/>
                  </a:lnTo>
                  <a:lnTo>
                    <a:pt x="146" y="176"/>
                  </a:lnTo>
                  <a:lnTo>
                    <a:pt x="44" y="176"/>
                  </a:lnTo>
                  <a:lnTo>
                    <a:pt x="44" y="177"/>
                  </a:lnTo>
                  <a:lnTo>
                    <a:pt x="43" y="176"/>
                  </a:lnTo>
                  <a:lnTo>
                    <a:pt x="15" y="176"/>
                  </a:lnTo>
                  <a:lnTo>
                    <a:pt x="15" y="149"/>
                  </a:lnTo>
                  <a:lnTo>
                    <a:pt x="3" y="138"/>
                  </a:lnTo>
                  <a:lnTo>
                    <a:pt x="2" y="138"/>
                  </a:lnTo>
                  <a:lnTo>
                    <a:pt x="2" y="137"/>
                  </a:lnTo>
                  <a:lnTo>
                    <a:pt x="0" y="135"/>
                  </a:lnTo>
                  <a:lnTo>
                    <a:pt x="0" y="191"/>
                  </a:lnTo>
                  <a:lnTo>
                    <a:pt x="160" y="191"/>
                  </a:lnTo>
                  <a:lnTo>
                    <a:pt x="160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95" name="Freeform 92"/>
            <p:cNvSpPr>
              <a:spLocks/>
            </p:cNvSpPr>
            <p:nvPr/>
          </p:nvSpPr>
          <p:spPr bwMode="auto">
            <a:xfrm>
              <a:off x="6389688" y="2608263"/>
              <a:ext cx="168275" cy="17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1"/>
                </a:cxn>
                <a:cxn ang="0">
                  <a:pos x="106" y="11"/>
                </a:cxn>
                <a:cxn ang="0">
                  <a:pos x="106" y="0"/>
                </a:cxn>
                <a:cxn ang="0">
                  <a:pos x="0" y="0"/>
                </a:cxn>
              </a:cxnLst>
              <a:rect l="0" t="0" r="r" b="b"/>
              <a:pathLst>
                <a:path w="106" h="11">
                  <a:moveTo>
                    <a:pt x="0" y="0"/>
                  </a:moveTo>
                  <a:lnTo>
                    <a:pt x="4" y="11"/>
                  </a:lnTo>
                  <a:lnTo>
                    <a:pt x="106" y="11"/>
                  </a:lnTo>
                  <a:lnTo>
                    <a:pt x="10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96" name="Freeform 93"/>
            <p:cNvSpPr>
              <a:spLocks/>
            </p:cNvSpPr>
            <p:nvPr/>
          </p:nvSpPr>
          <p:spPr bwMode="auto">
            <a:xfrm>
              <a:off x="6405563" y="2651125"/>
              <a:ext cx="153988" cy="15875"/>
            </a:xfrm>
            <a:custGeom>
              <a:avLst/>
              <a:gdLst/>
              <a:ahLst/>
              <a:cxnLst>
                <a:cxn ang="0">
                  <a:pos x="6" y="10"/>
                </a:cxn>
                <a:cxn ang="0">
                  <a:pos x="97" y="10"/>
                </a:cxn>
                <a:cxn ang="0">
                  <a:pos x="97" y="0"/>
                </a:cxn>
                <a:cxn ang="0">
                  <a:pos x="0" y="0"/>
                </a:cxn>
                <a:cxn ang="0">
                  <a:pos x="6" y="10"/>
                </a:cxn>
              </a:cxnLst>
              <a:rect l="0" t="0" r="r" b="b"/>
              <a:pathLst>
                <a:path w="97" h="10">
                  <a:moveTo>
                    <a:pt x="6" y="10"/>
                  </a:moveTo>
                  <a:lnTo>
                    <a:pt x="97" y="10"/>
                  </a:lnTo>
                  <a:lnTo>
                    <a:pt x="97" y="0"/>
                  </a:lnTo>
                  <a:lnTo>
                    <a:pt x="0" y="0"/>
                  </a:lnTo>
                  <a:lnTo>
                    <a:pt x="6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97" name="Rectangle 94"/>
            <p:cNvSpPr>
              <a:spLocks noChangeArrowheads="1"/>
            </p:cNvSpPr>
            <p:nvPr/>
          </p:nvSpPr>
          <p:spPr bwMode="auto">
            <a:xfrm>
              <a:off x="6415088" y="2682875"/>
              <a:ext cx="144463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00" name="Freeform 95"/>
            <p:cNvSpPr>
              <a:spLocks/>
            </p:cNvSpPr>
            <p:nvPr/>
          </p:nvSpPr>
          <p:spPr bwMode="auto">
            <a:xfrm>
              <a:off x="6351588" y="2673350"/>
              <a:ext cx="55563" cy="76200"/>
            </a:xfrm>
            <a:custGeom>
              <a:avLst/>
              <a:gdLst/>
              <a:ahLst/>
              <a:cxnLst>
                <a:cxn ang="0">
                  <a:pos x="34" y="48"/>
                </a:cxn>
                <a:cxn ang="0">
                  <a:pos x="35" y="0"/>
                </a:cxn>
                <a:cxn ang="0">
                  <a:pos x="0" y="15"/>
                </a:cxn>
                <a:cxn ang="0">
                  <a:pos x="34" y="48"/>
                </a:cxn>
              </a:cxnLst>
              <a:rect l="0" t="0" r="r" b="b"/>
              <a:pathLst>
                <a:path w="35" h="48">
                  <a:moveTo>
                    <a:pt x="34" y="48"/>
                  </a:moveTo>
                  <a:lnTo>
                    <a:pt x="35" y="0"/>
                  </a:lnTo>
                  <a:lnTo>
                    <a:pt x="0" y="15"/>
                  </a:lnTo>
                  <a:lnTo>
                    <a:pt x="34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01" name="Freeform 96"/>
            <p:cNvSpPr>
              <a:spLocks/>
            </p:cNvSpPr>
            <p:nvPr/>
          </p:nvSpPr>
          <p:spPr bwMode="auto">
            <a:xfrm>
              <a:off x="6238876" y="2390775"/>
              <a:ext cx="71438" cy="68263"/>
            </a:xfrm>
            <a:custGeom>
              <a:avLst/>
              <a:gdLst/>
              <a:ahLst/>
              <a:cxnLst>
                <a:cxn ang="0">
                  <a:pos x="120" y="35"/>
                </a:cxn>
                <a:cxn ang="0">
                  <a:pos x="60" y="10"/>
                </a:cxn>
                <a:cxn ang="0">
                  <a:pos x="34" y="20"/>
                </a:cxn>
                <a:cxn ang="0">
                  <a:pos x="9" y="79"/>
                </a:cxn>
                <a:cxn ang="0">
                  <a:pos x="31" y="133"/>
                </a:cxn>
                <a:cxn ang="0">
                  <a:pos x="141" y="88"/>
                </a:cxn>
                <a:cxn ang="0">
                  <a:pos x="120" y="35"/>
                </a:cxn>
              </a:cxnLst>
              <a:rect l="0" t="0" r="r" b="b"/>
              <a:pathLst>
                <a:path w="141" h="133">
                  <a:moveTo>
                    <a:pt x="120" y="35"/>
                  </a:moveTo>
                  <a:cubicBezTo>
                    <a:pt x="110" y="11"/>
                    <a:pt x="83" y="0"/>
                    <a:pt x="60" y="1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11" y="30"/>
                    <a:pt x="0" y="56"/>
                    <a:pt x="9" y="79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141" y="88"/>
                    <a:pt x="141" y="88"/>
                    <a:pt x="141" y="88"/>
                  </a:cubicBezTo>
                  <a:lnTo>
                    <a:pt x="120" y="3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04" name="Rectangle 97"/>
            <p:cNvSpPr>
              <a:spLocks noChangeArrowheads="1"/>
            </p:cNvSpPr>
            <p:nvPr/>
          </p:nvSpPr>
          <p:spPr bwMode="auto">
            <a:xfrm>
              <a:off x="6413501" y="2725738"/>
              <a:ext cx="14763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06" name="Freeform 98"/>
            <p:cNvSpPr>
              <a:spLocks/>
            </p:cNvSpPr>
            <p:nvPr/>
          </p:nvSpPr>
          <p:spPr bwMode="auto">
            <a:xfrm>
              <a:off x="6607176" y="2541588"/>
              <a:ext cx="141288" cy="7143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84" y="45"/>
                </a:cxn>
                <a:cxn ang="0">
                  <a:pos x="85" y="45"/>
                </a:cxn>
                <a:cxn ang="0">
                  <a:pos x="89" y="36"/>
                </a:cxn>
                <a:cxn ang="0">
                  <a:pos x="88" y="35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9" h="45">
                  <a:moveTo>
                    <a:pt x="0" y="11"/>
                  </a:moveTo>
                  <a:lnTo>
                    <a:pt x="84" y="45"/>
                  </a:lnTo>
                  <a:lnTo>
                    <a:pt x="85" y="45"/>
                  </a:lnTo>
                  <a:lnTo>
                    <a:pt x="89" y="36"/>
                  </a:lnTo>
                  <a:lnTo>
                    <a:pt x="88" y="35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07" name="Freeform 99"/>
            <p:cNvSpPr>
              <a:spLocks/>
            </p:cNvSpPr>
            <p:nvPr/>
          </p:nvSpPr>
          <p:spPr bwMode="auto">
            <a:xfrm>
              <a:off x="6607176" y="2581275"/>
              <a:ext cx="127000" cy="6667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76" y="42"/>
                </a:cxn>
                <a:cxn ang="0">
                  <a:pos x="80" y="32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0" h="42">
                  <a:moveTo>
                    <a:pt x="0" y="11"/>
                  </a:moveTo>
                  <a:lnTo>
                    <a:pt x="76" y="42"/>
                  </a:lnTo>
                  <a:lnTo>
                    <a:pt x="80" y="32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08" name="Freeform 100"/>
            <p:cNvSpPr>
              <a:spLocks/>
            </p:cNvSpPr>
            <p:nvPr/>
          </p:nvSpPr>
          <p:spPr bwMode="auto">
            <a:xfrm>
              <a:off x="6607176" y="2497138"/>
              <a:ext cx="157163" cy="77788"/>
            </a:xfrm>
            <a:custGeom>
              <a:avLst/>
              <a:gdLst/>
              <a:ahLst/>
              <a:cxnLst>
                <a:cxn ang="0">
                  <a:pos x="95" y="49"/>
                </a:cxn>
                <a:cxn ang="0">
                  <a:pos x="99" y="40"/>
                </a:cxn>
                <a:cxn ang="0">
                  <a:pos x="98" y="4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94" y="49"/>
                </a:cxn>
                <a:cxn ang="0">
                  <a:pos x="95" y="49"/>
                </a:cxn>
              </a:cxnLst>
              <a:rect l="0" t="0" r="r" b="b"/>
              <a:pathLst>
                <a:path w="99" h="49">
                  <a:moveTo>
                    <a:pt x="95" y="49"/>
                  </a:moveTo>
                  <a:lnTo>
                    <a:pt x="99" y="40"/>
                  </a:lnTo>
                  <a:lnTo>
                    <a:pt x="98" y="4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94" y="49"/>
                  </a:lnTo>
                  <a:lnTo>
                    <a:pt x="95" y="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09" name="Freeform 101"/>
            <p:cNvSpPr>
              <a:spLocks/>
            </p:cNvSpPr>
            <p:nvPr/>
          </p:nvSpPr>
          <p:spPr bwMode="auto">
            <a:xfrm>
              <a:off x="6607176" y="2625725"/>
              <a:ext cx="112713" cy="6032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68" y="38"/>
                </a:cxn>
                <a:cxn ang="0">
                  <a:pos x="71" y="29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71" h="38">
                  <a:moveTo>
                    <a:pt x="0" y="11"/>
                  </a:moveTo>
                  <a:lnTo>
                    <a:pt x="68" y="38"/>
                  </a:lnTo>
                  <a:lnTo>
                    <a:pt x="71" y="29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0" name="Freeform 102"/>
            <p:cNvSpPr>
              <a:spLocks/>
            </p:cNvSpPr>
            <p:nvPr/>
          </p:nvSpPr>
          <p:spPr bwMode="auto">
            <a:xfrm>
              <a:off x="6607176" y="2705100"/>
              <a:ext cx="85725" cy="49213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51" y="31"/>
                </a:cxn>
                <a:cxn ang="0">
                  <a:pos x="54" y="22"/>
                </a:cxn>
                <a:cxn ang="0">
                  <a:pos x="0" y="0"/>
                </a:cxn>
                <a:cxn ang="0">
                  <a:pos x="0" y="10"/>
                </a:cxn>
              </a:cxnLst>
              <a:rect l="0" t="0" r="r" b="b"/>
              <a:pathLst>
                <a:path w="54" h="31">
                  <a:moveTo>
                    <a:pt x="0" y="10"/>
                  </a:moveTo>
                  <a:lnTo>
                    <a:pt x="51" y="31"/>
                  </a:lnTo>
                  <a:lnTo>
                    <a:pt x="54" y="22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1" name="Freeform 103"/>
            <p:cNvSpPr>
              <a:spLocks/>
            </p:cNvSpPr>
            <p:nvPr/>
          </p:nvSpPr>
          <p:spPr bwMode="auto">
            <a:xfrm>
              <a:off x="6607176" y="2660650"/>
              <a:ext cx="100013" cy="55563"/>
            </a:xfrm>
            <a:custGeom>
              <a:avLst/>
              <a:gdLst/>
              <a:ahLst/>
              <a:cxnLst>
                <a:cxn ang="0">
                  <a:pos x="63" y="25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59" y="35"/>
                </a:cxn>
                <a:cxn ang="0">
                  <a:pos x="63" y="25"/>
                </a:cxn>
              </a:cxnLst>
              <a:rect l="0" t="0" r="r" b="b"/>
              <a:pathLst>
                <a:path w="63" h="35">
                  <a:moveTo>
                    <a:pt x="63" y="25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59" y="35"/>
                  </a:lnTo>
                  <a:lnTo>
                    <a:pt x="63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2" name="Freeform 104"/>
            <p:cNvSpPr>
              <a:spLocks/>
            </p:cNvSpPr>
            <p:nvPr/>
          </p:nvSpPr>
          <p:spPr bwMode="auto">
            <a:xfrm>
              <a:off x="6567488" y="2439988"/>
              <a:ext cx="247650" cy="369888"/>
            </a:xfrm>
            <a:custGeom>
              <a:avLst/>
              <a:gdLst/>
              <a:ahLst/>
              <a:cxnLst>
                <a:cxn ang="0">
                  <a:pos x="155" y="59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0" y="22"/>
                </a:cxn>
                <a:cxn ang="0">
                  <a:pos x="17" y="22"/>
                </a:cxn>
                <a:cxn ang="0">
                  <a:pos x="18" y="19"/>
                </a:cxn>
                <a:cxn ang="0">
                  <a:pos x="136" y="67"/>
                </a:cxn>
                <a:cxn ang="0">
                  <a:pos x="76" y="214"/>
                </a:cxn>
                <a:cxn ang="0">
                  <a:pos x="25" y="193"/>
                </a:cxn>
                <a:cxn ang="0">
                  <a:pos x="25" y="208"/>
                </a:cxn>
                <a:cxn ang="0">
                  <a:pos x="84" y="233"/>
                </a:cxn>
                <a:cxn ang="0">
                  <a:pos x="85" y="233"/>
                </a:cxn>
                <a:cxn ang="0">
                  <a:pos x="156" y="59"/>
                </a:cxn>
                <a:cxn ang="0">
                  <a:pos x="155" y="59"/>
                </a:cxn>
              </a:cxnLst>
              <a:rect l="0" t="0" r="r" b="b"/>
              <a:pathLst>
                <a:path w="156" h="233">
                  <a:moveTo>
                    <a:pt x="155" y="59"/>
                  </a:moveTo>
                  <a:lnTo>
                    <a:pt x="10" y="0"/>
                  </a:lnTo>
                  <a:lnTo>
                    <a:pt x="9" y="0"/>
                  </a:lnTo>
                  <a:lnTo>
                    <a:pt x="0" y="22"/>
                  </a:lnTo>
                  <a:lnTo>
                    <a:pt x="17" y="22"/>
                  </a:lnTo>
                  <a:lnTo>
                    <a:pt x="18" y="19"/>
                  </a:lnTo>
                  <a:lnTo>
                    <a:pt x="136" y="67"/>
                  </a:lnTo>
                  <a:lnTo>
                    <a:pt x="76" y="214"/>
                  </a:lnTo>
                  <a:lnTo>
                    <a:pt x="25" y="193"/>
                  </a:lnTo>
                  <a:lnTo>
                    <a:pt x="25" y="208"/>
                  </a:lnTo>
                  <a:lnTo>
                    <a:pt x="84" y="233"/>
                  </a:lnTo>
                  <a:lnTo>
                    <a:pt x="85" y="233"/>
                  </a:lnTo>
                  <a:lnTo>
                    <a:pt x="156" y="59"/>
                  </a:lnTo>
                  <a:lnTo>
                    <a:pt x="155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3" name="Freeform 105"/>
            <p:cNvSpPr>
              <a:spLocks noEditPoints="1"/>
            </p:cNvSpPr>
            <p:nvPr/>
          </p:nvSpPr>
          <p:spPr bwMode="auto">
            <a:xfrm>
              <a:off x="6256338" y="2441575"/>
              <a:ext cx="149225" cy="250825"/>
            </a:xfrm>
            <a:custGeom>
              <a:avLst/>
              <a:gdLst/>
              <a:ahLst/>
              <a:cxnLst>
                <a:cxn ang="0">
                  <a:pos x="292" y="447"/>
                </a:cxn>
                <a:cxn ang="0">
                  <a:pos x="110" y="0"/>
                </a:cxn>
                <a:cxn ang="0">
                  <a:pos x="0" y="45"/>
                </a:cxn>
                <a:cxn ang="0">
                  <a:pos x="182" y="491"/>
                </a:cxn>
                <a:cxn ang="0">
                  <a:pos x="292" y="447"/>
                </a:cxn>
                <a:cxn ang="0">
                  <a:pos x="99" y="19"/>
                </a:cxn>
                <a:cxn ang="0">
                  <a:pos x="220" y="315"/>
                </a:cxn>
                <a:cxn ang="0">
                  <a:pos x="215" y="338"/>
                </a:cxn>
                <a:cxn ang="0">
                  <a:pos x="195" y="325"/>
                </a:cxn>
                <a:cxn ang="0">
                  <a:pos x="75" y="29"/>
                </a:cxn>
                <a:cxn ang="0">
                  <a:pos x="99" y="19"/>
                </a:cxn>
                <a:cxn ang="0">
                  <a:pos x="165" y="358"/>
                </a:cxn>
                <a:cxn ang="0">
                  <a:pos x="146" y="345"/>
                </a:cxn>
                <a:cxn ang="0">
                  <a:pos x="25" y="49"/>
                </a:cxn>
                <a:cxn ang="0">
                  <a:pos x="50" y="39"/>
                </a:cxn>
                <a:cxn ang="0">
                  <a:pos x="170" y="335"/>
                </a:cxn>
                <a:cxn ang="0">
                  <a:pos x="165" y="358"/>
                </a:cxn>
              </a:cxnLst>
              <a:rect l="0" t="0" r="r" b="b"/>
              <a:pathLst>
                <a:path w="292" h="491">
                  <a:moveTo>
                    <a:pt x="292" y="447"/>
                  </a:moveTo>
                  <a:cubicBezTo>
                    <a:pt x="110" y="0"/>
                    <a:pt x="110" y="0"/>
                    <a:pt x="110" y="0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182" y="491"/>
                    <a:pt x="182" y="491"/>
                    <a:pt x="182" y="491"/>
                  </a:cubicBezTo>
                  <a:lnTo>
                    <a:pt x="292" y="447"/>
                  </a:lnTo>
                  <a:close/>
                  <a:moveTo>
                    <a:pt x="99" y="19"/>
                  </a:moveTo>
                  <a:cubicBezTo>
                    <a:pt x="220" y="315"/>
                    <a:pt x="220" y="315"/>
                    <a:pt x="220" y="315"/>
                  </a:cubicBezTo>
                  <a:cubicBezTo>
                    <a:pt x="224" y="325"/>
                    <a:pt x="222" y="335"/>
                    <a:pt x="215" y="338"/>
                  </a:cubicBezTo>
                  <a:cubicBezTo>
                    <a:pt x="208" y="340"/>
                    <a:pt x="199" y="335"/>
                    <a:pt x="195" y="325"/>
                  </a:cubicBezTo>
                  <a:cubicBezTo>
                    <a:pt x="75" y="29"/>
                    <a:pt x="75" y="29"/>
                    <a:pt x="75" y="29"/>
                  </a:cubicBezTo>
                  <a:lnTo>
                    <a:pt x="99" y="19"/>
                  </a:lnTo>
                  <a:close/>
                  <a:moveTo>
                    <a:pt x="165" y="358"/>
                  </a:moveTo>
                  <a:cubicBezTo>
                    <a:pt x="159" y="361"/>
                    <a:pt x="150" y="355"/>
                    <a:pt x="146" y="345"/>
                  </a:cubicBezTo>
                  <a:cubicBezTo>
                    <a:pt x="25" y="49"/>
                    <a:pt x="25" y="49"/>
                    <a:pt x="25" y="49"/>
                  </a:cubicBezTo>
                  <a:cubicBezTo>
                    <a:pt x="50" y="39"/>
                    <a:pt x="50" y="39"/>
                    <a:pt x="50" y="39"/>
                  </a:cubicBezTo>
                  <a:cubicBezTo>
                    <a:pt x="170" y="335"/>
                    <a:pt x="170" y="335"/>
                    <a:pt x="170" y="335"/>
                  </a:cubicBezTo>
                  <a:cubicBezTo>
                    <a:pt x="174" y="345"/>
                    <a:pt x="172" y="355"/>
                    <a:pt x="165" y="35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</p:grpSp>
      <p:grpSp>
        <p:nvGrpSpPr>
          <p:cNvPr id="114" name="Group 552"/>
          <p:cNvGrpSpPr/>
          <p:nvPr/>
        </p:nvGrpSpPr>
        <p:grpSpPr>
          <a:xfrm>
            <a:off x="4005910" y="2177337"/>
            <a:ext cx="621312" cy="451867"/>
            <a:chOff x="6238876" y="2390775"/>
            <a:chExt cx="576262" cy="419101"/>
          </a:xfrm>
          <a:solidFill>
            <a:schemeClr val="bg1"/>
          </a:solidFill>
        </p:grpSpPr>
        <p:sp>
          <p:nvSpPr>
            <p:cNvPr id="115" name="Rectangle 89"/>
            <p:cNvSpPr>
              <a:spLocks noChangeArrowheads="1"/>
            </p:cNvSpPr>
            <p:nvPr/>
          </p:nvSpPr>
          <p:spPr bwMode="auto">
            <a:xfrm>
              <a:off x="6378576" y="2528888"/>
              <a:ext cx="179388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6" name="Rectangle 90"/>
            <p:cNvSpPr>
              <a:spLocks noChangeArrowheads="1"/>
            </p:cNvSpPr>
            <p:nvPr/>
          </p:nvSpPr>
          <p:spPr bwMode="auto">
            <a:xfrm>
              <a:off x="6380163" y="2571750"/>
              <a:ext cx="17938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7" name="Freeform 91"/>
            <p:cNvSpPr>
              <a:spLocks/>
            </p:cNvSpPr>
            <p:nvPr/>
          </p:nvSpPr>
          <p:spPr bwMode="auto">
            <a:xfrm>
              <a:off x="6342063" y="2484438"/>
              <a:ext cx="254000" cy="303213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5" y="42"/>
                </a:cxn>
                <a:cxn ang="0">
                  <a:pos x="15" y="15"/>
                </a:cxn>
                <a:cxn ang="0">
                  <a:pos x="146" y="15"/>
                </a:cxn>
                <a:cxn ang="0">
                  <a:pos x="146" y="176"/>
                </a:cxn>
                <a:cxn ang="0">
                  <a:pos x="44" y="176"/>
                </a:cxn>
                <a:cxn ang="0">
                  <a:pos x="44" y="177"/>
                </a:cxn>
                <a:cxn ang="0">
                  <a:pos x="43" y="176"/>
                </a:cxn>
                <a:cxn ang="0">
                  <a:pos x="15" y="176"/>
                </a:cxn>
                <a:cxn ang="0">
                  <a:pos x="15" y="149"/>
                </a:cxn>
                <a:cxn ang="0">
                  <a:pos x="3" y="138"/>
                </a:cxn>
                <a:cxn ang="0">
                  <a:pos x="2" y="138"/>
                </a:cxn>
                <a:cxn ang="0">
                  <a:pos x="2" y="137"/>
                </a:cxn>
                <a:cxn ang="0">
                  <a:pos x="0" y="135"/>
                </a:cxn>
                <a:cxn ang="0">
                  <a:pos x="0" y="191"/>
                </a:cxn>
                <a:cxn ang="0">
                  <a:pos x="160" y="191"/>
                </a:cxn>
                <a:cxn ang="0">
                  <a:pos x="160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160" h="191">
                  <a:moveTo>
                    <a:pt x="0" y="6"/>
                  </a:moveTo>
                  <a:lnTo>
                    <a:pt x="15" y="42"/>
                  </a:lnTo>
                  <a:lnTo>
                    <a:pt x="15" y="15"/>
                  </a:lnTo>
                  <a:lnTo>
                    <a:pt x="146" y="15"/>
                  </a:lnTo>
                  <a:lnTo>
                    <a:pt x="146" y="176"/>
                  </a:lnTo>
                  <a:lnTo>
                    <a:pt x="44" y="176"/>
                  </a:lnTo>
                  <a:lnTo>
                    <a:pt x="44" y="177"/>
                  </a:lnTo>
                  <a:lnTo>
                    <a:pt x="43" y="176"/>
                  </a:lnTo>
                  <a:lnTo>
                    <a:pt x="15" y="176"/>
                  </a:lnTo>
                  <a:lnTo>
                    <a:pt x="15" y="149"/>
                  </a:lnTo>
                  <a:lnTo>
                    <a:pt x="3" y="138"/>
                  </a:lnTo>
                  <a:lnTo>
                    <a:pt x="2" y="138"/>
                  </a:lnTo>
                  <a:lnTo>
                    <a:pt x="2" y="137"/>
                  </a:lnTo>
                  <a:lnTo>
                    <a:pt x="0" y="135"/>
                  </a:lnTo>
                  <a:lnTo>
                    <a:pt x="0" y="191"/>
                  </a:lnTo>
                  <a:lnTo>
                    <a:pt x="160" y="191"/>
                  </a:lnTo>
                  <a:lnTo>
                    <a:pt x="160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8" name="Freeform 92"/>
            <p:cNvSpPr>
              <a:spLocks/>
            </p:cNvSpPr>
            <p:nvPr/>
          </p:nvSpPr>
          <p:spPr bwMode="auto">
            <a:xfrm>
              <a:off x="6389688" y="2608263"/>
              <a:ext cx="168275" cy="17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1"/>
                </a:cxn>
                <a:cxn ang="0">
                  <a:pos x="106" y="11"/>
                </a:cxn>
                <a:cxn ang="0">
                  <a:pos x="106" y="0"/>
                </a:cxn>
                <a:cxn ang="0">
                  <a:pos x="0" y="0"/>
                </a:cxn>
              </a:cxnLst>
              <a:rect l="0" t="0" r="r" b="b"/>
              <a:pathLst>
                <a:path w="106" h="11">
                  <a:moveTo>
                    <a:pt x="0" y="0"/>
                  </a:moveTo>
                  <a:lnTo>
                    <a:pt x="4" y="11"/>
                  </a:lnTo>
                  <a:lnTo>
                    <a:pt x="106" y="11"/>
                  </a:lnTo>
                  <a:lnTo>
                    <a:pt x="10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9" name="Freeform 93"/>
            <p:cNvSpPr>
              <a:spLocks/>
            </p:cNvSpPr>
            <p:nvPr/>
          </p:nvSpPr>
          <p:spPr bwMode="auto">
            <a:xfrm>
              <a:off x="6405563" y="2651125"/>
              <a:ext cx="153988" cy="15875"/>
            </a:xfrm>
            <a:custGeom>
              <a:avLst/>
              <a:gdLst/>
              <a:ahLst/>
              <a:cxnLst>
                <a:cxn ang="0">
                  <a:pos x="6" y="10"/>
                </a:cxn>
                <a:cxn ang="0">
                  <a:pos x="97" y="10"/>
                </a:cxn>
                <a:cxn ang="0">
                  <a:pos x="97" y="0"/>
                </a:cxn>
                <a:cxn ang="0">
                  <a:pos x="0" y="0"/>
                </a:cxn>
                <a:cxn ang="0">
                  <a:pos x="6" y="10"/>
                </a:cxn>
              </a:cxnLst>
              <a:rect l="0" t="0" r="r" b="b"/>
              <a:pathLst>
                <a:path w="97" h="10">
                  <a:moveTo>
                    <a:pt x="6" y="10"/>
                  </a:moveTo>
                  <a:lnTo>
                    <a:pt x="97" y="10"/>
                  </a:lnTo>
                  <a:lnTo>
                    <a:pt x="97" y="0"/>
                  </a:lnTo>
                  <a:lnTo>
                    <a:pt x="0" y="0"/>
                  </a:lnTo>
                  <a:lnTo>
                    <a:pt x="6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20" name="Rectangle 94"/>
            <p:cNvSpPr>
              <a:spLocks noChangeArrowheads="1"/>
            </p:cNvSpPr>
            <p:nvPr/>
          </p:nvSpPr>
          <p:spPr bwMode="auto">
            <a:xfrm>
              <a:off x="6415088" y="2682875"/>
              <a:ext cx="144463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27" name="Freeform 95"/>
            <p:cNvSpPr>
              <a:spLocks/>
            </p:cNvSpPr>
            <p:nvPr/>
          </p:nvSpPr>
          <p:spPr bwMode="auto">
            <a:xfrm>
              <a:off x="6351588" y="2673350"/>
              <a:ext cx="55563" cy="76200"/>
            </a:xfrm>
            <a:custGeom>
              <a:avLst/>
              <a:gdLst/>
              <a:ahLst/>
              <a:cxnLst>
                <a:cxn ang="0">
                  <a:pos x="34" y="48"/>
                </a:cxn>
                <a:cxn ang="0">
                  <a:pos x="35" y="0"/>
                </a:cxn>
                <a:cxn ang="0">
                  <a:pos x="0" y="15"/>
                </a:cxn>
                <a:cxn ang="0">
                  <a:pos x="34" y="48"/>
                </a:cxn>
              </a:cxnLst>
              <a:rect l="0" t="0" r="r" b="b"/>
              <a:pathLst>
                <a:path w="35" h="48">
                  <a:moveTo>
                    <a:pt x="34" y="48"/>
                  </a:moveTo>
                  <a:lnTo>
                    <a:pt x="35" y="0"/>
                  </a:lnTo>
                  <a:lnTo>
                    <a:pt x="0" y="15"/>
                  </a:lnTo>
                  <a:lnTo>
                    <a:pt x="34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28" name="Freeform 96"/>
            <p:cNvSpPr>
              <a:spLocks/>
            </p:cNvSpPr>
            <p:nvPr/>
          </p:nvSpPr>
          <p:spPr bwMode="auto">
            <a:xfrm>
              <a:off x="6238876" y="2390775"/>
              <a:ext cx="71438" cy="68263"/>
            </a:xfrm>
            <a:custGeom>
              <a:avLst/>
              <a:gdLst/>
              <a:ahLst/>
              <a:cxnLst>
                <a:cxn ang="0">
                  <a:pos x="120" y="35"/>
                </a:cxn>
                <a:cxn ang="0">
                  <a:pos x="60" y="10"/>
                </a:cxn>
                <a:cxn ang="0">
                  <a:pos x="34" y="20"/>
                </a:cxn>
                <a:cxn ang="0">
                  <a:pos x="9" y="79"/>
                </a:cxn>
                <a:cxn ang="0">
                  <a:pos x="31" y="133"/>
                </a:cxn>
                <a:cxn ang="0">
                  <a:pos x="141" y="88"/>
                </a:cxn>
                <a:cxn ang="0">
                  <a:pos x="120" y="35"/>
                </a:cxn>
              </a:cxnLst>
              <a:rect l="0" t="0" r="r" b="b"/>
              <a:pathLst>
                <a:path w="141" h="133">
                  <a:moveTo>
                    <a:pt x="120" y="35"/>
                  </a:moveTo>
                  <a:cubicBezTo>
                    <a:pt x="110" y="11"/>
                    <a:pt x="83" y="0"/>
                    <a:pt x="60" y="1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11" y="30"/>
                    <a:pt x="0" y="56"/>
                    <a:pt x="9" y="79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141" y="88"/>
                    <a:pt x="141" y="88"/>
                    <a:pt x="141" y="88"/>
                  </a:cubicBezTo>
                  <a:lnTo>
                    <a:pt x="120" y="3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00" name="Rectangle 97"/>
            <p:cNvSpPr>
              <a:spLocks noChangeArrowheads="1"/>
            </p:cNvSpPr>
            <p:nvPr/>
          </p:nvSpPr>
          <p:spPr bwMode="auto">
            <a:xfrm>
              <a:off x="6413501" y="2725738"/>
              <a:ext cx="14763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01" name="Freeform 98"/>
            <p:cNvSpPr>
              <a:spLocks/>
            </p:cNvSpPr>
            <p:nvPr/>
          </p:nvSpPr>
          <p:spPr bwMode="auto">
            <a:xfrm>
              <a:off x="6607176" y="2541588"/>
              <a:ext cx="141288" cy="7143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84" y="45"/>
                </a:cxn>
                <a:cxn ang="0">
                  <a:pos x="85" y="45"/>
                </a:cxn>
                <a:cxn ang="0">
                  <a:pos x="89" y="36"/>
                </a:cxn>
                <a:cxn ang="0">
                  <a:pos x="88" y="35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9" h="45">
                  <a:moveTo>
                    <a:pt x="0" y="11"/>
                  </a:moveTo>
                  <a:lnTo>
                    <a:pt x="84" y="45"/>
                  </a:lnTo>
                  <a:lnTo>
                    <a:pt x="85" y="45"/>
                  </a:lnTo>
                  <a:lnTo>
                    <a:pt x="89" y="36"/>
                  </a:lnTo>
                  <a:lnTo>
                    <a:pt x="88" y="35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02" name="Freeform 99"/>
            <p:cNvSpPr>
              <a:spLocks/>
            </p:cNvSpPr>
            <p:nvPr/>
          </p:nvSpPr>
          <p:spPr bwMode="auto">
            <a:xfrm>
              <a:off x="6607176" y="2581275"/>
              <a:ext cx="127000" cy="6667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76" y="42"/>
                </a:cxn>
                <a:cxn ang="0">
                  <a:pos x="80" y="32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0" h="42">
                  <a:moveTo>
                    <a:pt x="0" y="11"/>
                  </a:moveTo>
                  <a:lnTo>
                    <a:pt x="76" y="42"/>
                  </a:lnTo>
                  <a:lnTo>
                    <a:pt x="80" y="32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03" name="Freeform 100"/>
            <p:cNvSpPr>
              <a:spLocks/>
            </p:cNvSpPr>
            <p:nvPr/>
          </p:nvSpPr>
          <p:spPr bwMode="auto">
            <a:xfrm>
              <a:off x="6607176" y="2497138"/>
              <a:ext cx="157163" cy="77788"/>
            </a:xfrm>
            <a:custGeom>
              <a:avLst/>
              <a:gdLst/>
              <a:ahLst/>
              <a:cxnLst>
                <a:cxn ang="0">
                  <a:pos x="95" y="49"/>
                </a:cxn>
                <a:cxn ang="0">
                  <a:pos x="99" y="40"/>
                </a:cxn>
                <a:cxn ang="0">
                  <a:pos x="98" y="4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94" y="49"/>
                </a:cxn>
                <a:cxn ang="0">
                  <a:pos x="95" y="49"/>
                </a:cxn>
              </a:cxnLst>
              <a:rect l="0" t="0" r="r" b="b"/>
              <a:pathLst>
                <a:path w="99" h="49">
                  <a:moveTo>
                    <a:pt x="95" y="49"/>
                  </a:moveTo>
                  <a:lnTo>
                    <a:pt x="99" y="40"/>
                  </a:lnTo>
                  <a:lnTo>
                    <a:pt x="98" y="4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94" y="49"/>
                  </a:lnTo>
                  <a:lnTo>
                    <a:pt x="95" y="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04" name="Freeform 101"/>
            <p:cNvSpPr>
              <a:spLocks/>
            </p:cNvSpPr>
            <p:nvPr/>
          </p:nvSpPr>
          <p:spPr bwMode="auto">
            <a:xfrm>
              <a:off x="6607176" y="2625725"/>
              <a:ext cx="112713" cy="6032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68" y="38"/>
                </a:cxn>
                <a:cxn ang="0">
                  <a:pos x="71" y="29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71" h="38">
                  <a:moveTo>
                    <a:pt x="0" y="11"/>
                  </a:moveTo>
                  <a:lnTo>
                    <a:pt x="68" y="38"/>
                  </a:lnTo>
                  <a:lnTo>
                    <a:pt x="71" y="29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05" name="Freeform 102"/>
            <p:cNvSpPr>
              <a:spLocks/>
            </p:cNvSpPr>
            <p:nvPr/>
          </p:nvSpPr>
          <p:spPr bwMode="auto">
            <a:xfrm>
              <a:off x="6607176" y="2705100"/>
              <a:ext cx="85725" cy="49213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51" y="31"/>
                </a:cxn>
                <a:cxn ang="0">
                  <a:pos x="54" y="22"/>
                </a:cxn>
                <a:cxn ang="0">
                  <a:pos x="0" y="0"/>
                </a:cxn>
                <a:cxn ang="0">
                  <a:pos x="0" y="10"/>
                </a:cxn>
              </a:cxnLst>
              <a:rect l="0" t="0" r="r" b="b"/>
              <a:pathLst>
                <a:path w="54" h="31">
                  <a:moveTo>
                    <a:pt x="0" y="10"/>
                  </a:moveTo>
                  <a:lnTo>
                    <a:pt x="51" y="31"/>
                  </a:lnTo>
                  <a:lnTo>
                    <a:pt x="54" y="22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06" name="Freeform 103"/>
            <p:cNvSpPr>
              <a:spLocks/>
            </p:cNvSpPr>
            <p:nvPr/>
          </p:nvSpPr>
          <p:spPr bwMode="auto">
            <a:xfrm>
              <a:off x="6607176" y="2660650"/>
              <a:ext cx="100013" cy="55563"/>
            </a:xfrm>
            <a:custGeom>
              <a:avLst/>
              <a:gdLst/>
              <a:ahLst/>
              <a:cxnLst>
                <a:cxn ang="0">
                  <a:pos x="63" y="25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59" y="35"/>
                </a:cxn>
                <a:cxn ang="0">
                  <a:pos x="63" y="25"/>
                </a:cxn>
              </a:cxnLst>
              <a:rect l="0" t="0" r="r" b="b"/>
              <a:pathLst>
                <a:path w="63" h="35">
                  <a:moveTo>
                    <a:pt x="63" y="25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59" y="35"/>
                  </a:lnTo>
                  <a:lnTo>
                    <a:pt x="63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07" name="Freeform 104"/>
            <p:cNvSpPr>
              <a:spLocks/>
            </p:cNvSpPr>
            <p:nvPr/>
          </p:nvSpPr>
          <p:spPr bwMode="auto">
            <a:xfrm>
              <a:off x="6567488" y="2439988"/>
              <a:ext cx="247650" cy="369888"/>
            </a:xfrm>
            <a:custGeom>
              <a:avLst/>
              <a:gdLst/>
              <a:ahLst/>
              <a:cxnLst>
                <a:cxn ang="0">
                  <a:pos x="155" y="59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0" y="22"/>
                </a:cxn>
                <a:cxn ang="0">
                  <a:pos x="17" y="22"/>
                </a:cxn>
                <a:cxn ang="0">
                  <a:pos x="18" y="19"/>
                </a:cxn>
                <a:cxn ang="0">
                  <a:pos x="136" y="67"/>
                </a:cxn>
                <a:cxn ang="0">
                  <a:pos x="76" y="214"/>
                </a:cxn>
                <a:cxn ang="0">
                  <a:pos x="25" y="193"/>
                </a:cxn>
                <a:cxn ang="0">
                  <a:pos x="25" y="208"/>
                </a:cxn>
                <a:cxn ang="0">
                  <a:pos x="84" y="233"/>
                </a:cxn>
                <a:cxn ang="0">
                  <a:pos x="85" y="233"/>
                </a:cxn>
                <a:cxn ang="0">
                  <a:pos x="156" y="59"/>
                </a:cxn>
                <a:cxn ang="0">
                  <a:pos x="155" y="59"/>
                </a:cxn>
              </a:cxnLst>
              <a:rect l="0" t="0" r="r" b="b"/>
              <a:pathLst>
                <a:path w="156" h="233">
                  <a:moveTo>
                    <a:pt x="155" y="59"/>
                  </a:moveTo>
                  <a:lnTo>
                    <a:pt x="10" y="0"/>
                  </a:lnTo>
                  <a:lnTo>
                    <a:pt x="9" y="0"/>
                  </a:lnTo>
                  <a:lnTo>
                    <a:pt x="0" y="22"/>
                  </a:lnTo>
                  <a:lnTo>
                    <a:pt x="17" y="22"/>
                  </a:lnTo>
                  <a:lnTo>
                    <a:pt x="18" y="19"/>
                  </a:lnTo>
                  <a:lnTo>
                    <a:pt x="136" y="67"/>
                  </a:lnTo>
                  <a:lnTo>
                    <a:pt x="76" y="214"/>
                  </a:lnTo>
                  <a:lnTo>
                    <a:pt x="25" y="193"/>
                  </a:lnTo>
                  <a:lnTo>
                    <a:pt x="25" y="208"/>
                  </a:lnTo>
                  <a:lnTo>
                    <a:pt x="84" y="233"/>
                  </a:lnTo>
                  <a:lnTo>
                    <a:pt x="85" y="233"/>
                  </a:lnTo>
                  <a:lnTo>
                    <a:pt x="156" y="59"/>
                  </a:lnTo>
                  <a:lnTo>
                    <a:pt x="155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08" name="Freeform 105"/>
            <p:cNvSpPr>
              <a:spLocks noEditPoints="1"/>
            </p:cNvSpPr>
            <p:nvPr/>
          </p:nvSpPr>
          <p:spPr bwMode="auto">
            <a:xfrm>
              <a:off x="6256338" y="2441575"/>
              <a:ext cx="149225" cy="250825"/>
            </a:xfrm>
            <a:custGeom>
              <a:avLst/>
              <a:gdLst/>
              <a:ahLst/>
              <a:cxnLst>
                <a:cxn ang="0">
                  <a:pos x="292" y="447"/>
                </a:cxn>
                <a:cxn ang="0">
                  <a:pos x="110" y="0"/>
                </a:cxn>
                <a:cxn ang="0">
                  <a:pos x="0" y="45"/>
                </a:cxn>
                <a:cxn ang="0">
                  <a:pos x="182" y="491"/>
                </a:cxn>
                <a:cxn ang="0">
                  <a:pos x="292" y="447"/>
                </a:cxn>
                <a:cxn ang="0">
                  <a:pos x="99" y="19"/>
                </a:cxn>
                <a:cxn ang="0">
                  <a:pos x="220" y="315"/>
                </a:cxn>
                <a:cxn ang="0">
                  <a:pos x="215" y="338"/>
                </a:cxn>
                <a:cxn ang="0">
                  <a:pos x="195" y="325"/>
                </a:cxn>
                <a:cxn ang="0">
                  <a:pos x="75" y="29"/>
                </a:cxn>
                <a:cxn ang="0">
                  <a:pos x="99" y="19"/>
                </a:cxn>
                <a:cxn ang="0">
                  <a:pos x="165" y="358"/>
                </a:cxn>
                <a:cxn ang="0">
                  <a:pos x="146" y="345"/>
                </a:cxn>
                <a:cxn ang="0">
                  <a:pos x="25" y="49"/>
                </a:cxn>
                <a:cxn ang="0">
                  <a:pos x="50" y="39"/>
                </a:cxn>
                <a:cxn ang="0">
                  <a:pos x="170" y="335"/>
                </a:cxn>
                <a:cxn ang="0">
                  <a:pos x="165" y="358"/>
                </a:cxn>
              </a:cxnLst>
              <a:rect l="0" t="0" r="r" b="b"/>
              <a:pathLst>
                <a:path w="292" h="491">
                  <a:moveTo>
                    <a:pt x="292" y="447"/>
                  </a:moveTo>
                  <a:cubicBezTo>
                    <a:pt x="110" y="0"/>
                    <a:pt x="110" y="0"/>
                    <a:pt x="110" y="0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182" y="491"/>
                    <a:pt x="182" y="491"/>
                    <a:pt x="182" y="491"/>
                  </a:cubicBezTo>
                  <a:lnTo>
                    <a:pt x="292" y="447"/>
                  </a:lnTo>
                  <a:close/>
                  <a:moveTo>
                    <a:pt x="99" y="19"/>
                  </a:moveTo>
                  <a:cubicBezTo>
                    <a:pt x="220" y="315"/>
                    <a:pt x="220" y="315"/>
                    <a:pt x="220" y="315"/>
                  </a:cubicBezTo>
                  <a:cubicBezTo>
                    <a:pt x="224" y="325"/>
                    <a:pt x="222" y="335"/>
                    <a:pt x="215" y="338"/>
                  </a:cubicBezTo>
                  <a:cubicBezTo>
                    <a:pt x="208" y="340"/>
                    <a:pt x="199" y="335"/>
                    <a:pt x="195" y="325"/>
                  </a:cubicBezTo>
                  <a:cubicBezTo>
                    <a:pt x="75" y="29"/>
                    <a:pt x="75" y="29"/>
                    <a:pt x="75" y="29"/>
                  </a:cubicBezTo>
                  <a:lnTo>
                    <a:pt x="99" y="19"/>
                  </a:lnTo>
                  <a:close/>
                  <a:moveTo>
                    <a:pt x="165" y="358"/>
                  </a:moveTo>
                  <a:cubicBezTo>
                    <a:pt x="159" y="361"/>
                    <a:pt x="150" y="355"/>
                    <a:pt x="146" y="345"/>
                  </a:cubicBezTo>
                  <a:cubicBezTo>
                    <a:pt x="25" y="49"/>
                    <a:pt x="25" y="49"/>
                    <a:pt x="25" y="49"/>
                  </a:cubicBezTo>
                  <a:cubicBezTo>
                    <a:pt x="50" y="39"/>
                    <a:pt x="50" y="39"/>
                    <a:pt x="50" y="39"/>
                  </a:cubicBezTo>
                  <a:cubicBezTo>
                    <a:pt x="170" y="335"/>
                    <a:pt x="170" y="335"/>
                    <a:pt x="170" y="335"/>
                  </a:cubicBezTo>
                  <a:cubicBezTo>
                    <a:pt x="174" y="345"/>
                    <a:pt x="172" y="355"/>
                    <a:pt x="165" y="35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</p:grpSp>
      <p:grpSp>
        <p:nvGrpSpPr>
          <p:cNvPr id="157" name="Group 552"/>
          <p:cNvGrpSpPr/>
          <p:nvPr/>
        </p:nvGrpSpPr>
        <p:grpSpPr>
          <a:xfrm>
            <a:off x="7585516" y="2059235"/>
            <a:ext cx="621312" cy="451867"/>
            <a:chOff x="6238876" y="2390775"/>
            <a:chExt cx="576262" cy="419101"/>
          </a:xfrm>
          <a:solidFill>
            <a:schemeClr val="bg1"/>
          </a:solidFill>
        </p:grpSpPr>
        <p:sp>
          <p:nvSpPr>
            <p:cNvPr id="158" name="Rectangle 89"/>
            <p:cNvSpPr>
              <a:spLocks noChangeArrowheads="1"/>
            </p:cNvSpPr>
            <p:nvPr/>
          </p:nvSpPr>
          <p:spPr bwMode="auto">
            <a:xfrm>
              <a:off x="6378576" y="2528888"/>
              <a:ext cx="179388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59" name="Rectangle 90"/>
            <p:cNvSpPr>
              <a:spLocks noChangeArrowheads="1"/>
            </p:cNvSpPr>
            <p:nvPr/>
          </p:nvSpPr>
          <p:spPr bwMode="auto">
            <a:xfrm>
              <a:off x="6380163" y="2571750"/>
              <a:ext cx="17938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60" name="Freeform 91"/>
            <p:cNvSpPr>
              <a:spLocks/>
            </p:cNvSpPr>
            <p:nvPr/>
          </p:nvSpPr>
          <p:spPr bwMode="auto">
            <a:xfrm>
              <a:off x="6342063" y="2484438"/>
              <a:ext cx="254000" cy="303213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5" y="42"/>
                </a:cxn>
                <a:cxn ang="0">
                  <a:pos x="15" y="15"/>
                </a:cxn>
                <a:cxn ang="0">
                  <a:pos x="146" y="15"/>
                </a:cxn>
                <a:cxn ang="0">
                  <a:pos x="146" y="176"/>
                </a:cxn>
                <a:cxn ang="0">
                  <a:pos x="44" y="176"/>
                </a:cxn>
                <a:cxn ang="0">
                  <a:pos x="44" y="177"/>
                </a:cxn>
                <a:cxn ang="0">
                  <a:pos x="43" y="176"/>
                </a:cxn>
                <a:cxn ang="0">
                  <a:pos x="15" y="176"/>
                </a:cxn>
                <a:cxn ang="0">
                  <a:pos x="15" y="149"/>
                </a:cxn>
                <a:cxn ang="0">
                  <a:pos x="3" y="138"/>
                </a:cxn>
                <a:cxn ang="0">
                  <a:pos x="2" y="138"/>
                </a:cxn>
                <a:cxn ang="0">
                  <a:pos x="2" y="137"/>
                </a:cxn>
                <a:cxn ang="0">
                  <a:pos x="0" y="135"/>
                </a:cxn>
                <a:cxn ang="0">
                  <a:pos x="0" y="191"/>
                </a:cxn>
                <a:cxn ang="0">
                  <a:pos x="160" y="191"/>
                </a:cxn>
                <a:cxn ang="0">
                  <a:pos x="160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160" h="191">
                  <a:moveTo>
                    <a:pt x="0" y="6"/>
                  </a:moveTo>
                  <a:lnTo>
                    <a:pt x="15" y="42"/>
                  </a:lnTo>
                  <a:lnTo>
                    <a:pt x="15" y="15"/>
                  </a:lnTo>
                  <a:lnTo>
                    <a:pt x="146" y="15"/>
                  </a:lnTo>
                  <a:lnTo>
                    <a:pt x="146" y="176"/>
                  </a:lnTo>
                  <a:lnTo>
                    <a:pt x="44" y="176"/>
                  </a:lnTo>
                  <a:lnTo>
                    <a:pt x="44" y="177"/>
                  </a:lnTo>
                  <a:lnTo>
                    <a:pt x="43" y="176"/>
                  </a:lnTo>
                  <a:lnTo>
                    <a:pt x="15" y="176"/>
                  </a:lnTo>
                  <a:lnTo>
                    <a:pt x="15" y="149"/>
                  </a:lnTo>
                  <a:lnTo>
                    <a:pt x="3" y="138"/>
                  </a:lnTo>
                  <a:lnTo>
                    <a:pt x="2" y="138"/>
                  </a:lnTo>
                  <a:lnTo>
                    <a:pt x="2" y="137"/>
                  </a:lnTo>
                  <a:lnTo>
                    <a:pt x="0" y="135"/>
                  </a:lnTo>
                  <a:lnTo>
                    <a:pt x="0" y="191"/>
                  </a:lnTo>
                  <a:lnTo>
                    <a:pt x="160" y="191"/>
                  </a:lnTo>
                  <a:lnTo>
                    <a:pt x="160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61" name="Freeform 92"/>
            <p:cNvSpPr>
              <a:spLocks/>
            </p:cNvSpPr>
            <p:nvPr/>
          </p:nvSpPr>
          <p:spPr bwMode="auto">
            <a:xfrm>
              <a:off x="6389688" y="2608263"/>
              <a:ext cx="168275" cy="17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1"/>
                </a:cxn>
                <a:cxn ang="0">
                  <a:pos x="106" y="11"/>
                </a:cxn>
                <a:cxn ang="0">
                  <a:pos x="106" y="0"/>
                </a:cxn>
                <a:cxn ang="0">
                  <a:pos x="0" y="0"/>
                </a:cxn>
              </a:cxnLst>
              <a:rect l="0" t="0" r="r" b="b"/>
              <a:pathLst>
                <a:path w="106" h="11">
                  <a:moveTo>
                    <a:pt x="0" y="0"/>
                  </a:moveTo>
                  <a:lnTo>
                    <a:pt x="4" y="11"/>
                  </a:lnTo>
                  <a:lnTo>
                    <a:pt x="106" y="11"/>
                  </a:lnTo>
                  <a:lnTo>
                    <a:pt x="10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62" name="Freeform 93"/>
            <p:cNvSpPr>
              <a:spLocks/>
            </p:cNvSpPr>
            <p:nvPr/>
          </p:nvSpPr>
          <p:spPr bwMode="auto">
            <a:xfrm>
              <a:off x="6405563" y="2651125"/>
              <a:ext cx="153988" cy="15875"/>
            </a:xfrm>
            <a:custGeom>
              <a:avLst/>
              <a:gdLst/>
              <a:ahLst/>
              <a:cxnLst>
                <a:cxn ang="0">
                  <a:pos x="6" y="10"/>
                </a:cxn>
                <a:cxn ang="0">
                  <a:pos x="97" y="10"/>
                </a:cxn>
                <a:cxn ang="0">
                  <a:pos x="97" y="0"/>
                </a:cxn>
                <a:cxn ang="0">
                  <a:pos x="0" y="0"/>
                </a:cxn>
                <a:cxn ang="0">
                  <a:pos x="6" y="10"/>
                </a:cxn>
              </a:cxnLst>
              <a:rect l="0" t="0" r="r" b="b"/>
              <a:pathLst>
                <a:path w="97" h="10">
                  <a:moveTo>
                    <a:pt x="6" y="10"/>
                  </a:moveTo>
                  <a:lnTo>
                    <a:pt x="97" y="10"/>
                  </a:lnTo>
                  <a:lnTo>
                    <a:pt x="97" y="0"/>
                  </a:lnTo>
                  <a:lnTo>
                    <a:pt x="0" y="0"/>
                  </a:lnTo>
                  <a:lnTo>
                    <a:pt x="6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73" name="Rectangle 94"/>
            <p:cNvSpPr>
              <a:spLocks noChangeArrowheads="1"/>
            </p:cNvSpPr>
            <p:nvPr/>
          </p:nvSpPr>
          <p:spPr bwMode="auto">
            <a:xfrm>
              <a:off x="6415088" y="2682875"/>
              <a:ext cx="144463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74" name="Freeform 95"/>
            <p:cNvSpPr>
              <a:spLocks/>
            </p:cNvSpPr>
            <p:nvPr/>
          </p:nvSpPr>
          <p:spPr bwMode="auto">
            <a:xfrm>
              <a:off x="6351588" y="2673350"/>
              <a:ext cx="55563" cy="76200"/>
            </a:xfrm>
            <a:custGeom>
              <a:avLst/>
              <a:gdLst/>
              <a:ahLst/>
              <a:cxnLst>
                <a:cxn ang="0">
                  <a:pos x="34" y="48"/>
                </a:cxn>
                <a:cxn ang="0">
                  <a:pos x="35" y="0"/>
                </a:cxn>
                <a:cxn ang="0">
                  <a:pos x="0" y="15"/>
                </a:cxn>
                <a:cxn ang="0">
                  <a:pos x="34" y="48"/>
                </a:cxn>
              </a:cxnLst>
              <a:rect l="0" t="0" r="r" b="b"/>
              <a:pathLst>
                <a:path w="35" h="48">
                  <a:moveTo>
                    <a:pt x="34" y="48"/>
                  </a:moveTo>
                  <a:lnTo>
                    <a:pt x="35" y="0"/>
                  </a:lnTo>
                  <a:lnTo>
                    <a:pt x="0" y="15"/>
                  </a:lnTo>
                  <a:lnTo>
                    <a:pt x="34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75" name="Freeform 96"/>
            <p:cNvSpPr>
              <a:spLocks/>
            </p:cNvSpPr>
            <p:nvPr/>
          </p:nvSpPr>
          <p:spPr bwMode="auto">
            <a:xfrm>
              <a:off x="6238876" y="2390775"/>
              <a:ext cx="71438" cy="68263"/>
            </a:xfrm>
            <a:custGeom>
              <a:avLst/>
              <a:gdLst/>
              <a:ahLst/>
              <a:cxnLst>
                <a:cxn ang="0">
                  <a:pos x="120" y="35"/>
                </a:cxn>
                <a:cxn ang="0">
                  <a:pos x="60" y="10"/>
                </a:cxn>
                <a:cxn ang="0">
                  <a:pos x="34" y="20"/>
                </a:cxn>
                <a:cxn ang="0">
                  <a:pos x="9" y="79"/>
                </a:cxn>
                <a:cxn ang="0">
                  <a:pos x="31" y="133"/>
                </a:cxn>
                <a:cxn ang="0">
                  <a:pos x="141" y="88"/>
                </a:cxn>
                <a:cxn ang="0">
                  <a:pos x="120" y="35"/>
                </a:cxn>
              </a:cxnLst>
              <a:rect l="0" t="0" r="r" b="b"/>
              <a:pathLst>
                <a:path w="141" h="133">
                  <a:moveTo>
                    <a:pt x="120" y="35"/>
                  </a:moveTo>
                  <a:cubicBezTo>
                    <a:pt x="110" y="11"/>
                    <a:pt x="83" y="0"/>
                    <a:pt x="60" y="1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11" y="30"/>
                    <a:pt x="0" y="56"/>
                    <a:pt x="9" y="79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141" y="88"/>
                    <a:pt x="141" y="88"/>
                    <a:pt x="141" y="88"/>
                  </a:cubicBezTo>
                  <a:lnTo>
                    <a:pt x="120" y="3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76" name="Rectangle 97"/>
            <p:cNvSpPr>
              <a:spLocks noChangeArrowheads="1"/>
            </p:cNvSpPr>
            <p:nvPr/>
          </p:nvSpPr>
          <p:spPr bwMode="auto">
            <a:xfrm>
              <a:off x="6413501" y="2725738"/>
              <a:ext cx="14763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77" name="Freeform 98"/>
            <p:cNvSpPr>
              <a:spLocks/>
            </p:cNvSpPr>
            <p:nvPr/>
          </p:nvSpPr>
          <p:spPr bwMode="auto">
            <a:xfrm>
              <a:off x="6607176" y="2541588"/>
              <a:ext cx="141288" cy="7143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84" y="45"/>
                </a:cxn>
                <a:cxn ang="0">
                  <a:pos x="85" y="45"/>
                </a:cxn>
                <a:cxn ang="0">
                  <a:pos x="89" y="36"/>
                </a:cxn>
                <a:cxn ang="0">
                  <a:pos x="88" y="35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9" h="45">
                  <a:moveTo>
                    <a:pt x="0" y="11"/>
                  </a:moveTo>
                  <a:lnTo>
                    <a:pt x="84" y="45"/>
                  </a:lnTo>
                  <a:lnTo>
                    <a:pt x="85" y="45"/>
                  </a:lnTo>
                  <a:lnTo>
                    <a:pt x="89" y="36"/>
                  </a:lnTo>
                  <a:lnTo>
                    <a:pt x="88" y="35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78" name="Freeform 99"/>
            <p:cNvSpPr>
              <a:spLocks/>
            </p:cNvSpPr>
            <p:nvPr/>
          </p:nvSpPr>
          <p:spPr bwMode="auto">
            <a:xfrm>
              <a:off x="6607176" y="2581275"/>
              <a:ext cx="127000" cy="6667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76" y="42"/>
                </a:cxn>
                <a:cxn ang="0">
                  <a:pos x="80" y="32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0" h="42">
                  <a:moveTo>
                    <a:pt x="0" y="11"/>
                  </a:moveTo>
                  <a:lnTo>
                    <a:pt x="76" y="42"/>
                  </a:lnTo>
                  <a:lnTo>
                    <a:pt x="80" y="32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79" name="Freeform 100"/>
            <p:cNvSpPr>
              <a:spLocks/>
            </p:cNvSpPr>
            <p:nvPr/>
          </p:nvSpPr>
          <p:spPr bwMode="auto">
            <a:xfrm>
              <a:off x="6607176" y="2497138"/>
              <a:ext cx="157163" cy="77788"/>
            </a:xfrm>
            <a:custGeom>
              <a:avLst/>
              <a:gdLst/>
              <a:ahLst/>
              <a:cxnLst>
                <a:cxn ang="0">
                  <a:pos x="95" y="49"/>
                </a:cxn>
                <a:cxn ang="0">
                  <a:pos x="99" y="40"/>
                </a:cxn>
                <a:cxn ang="0">
                  <a:pos x="98" y="4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94" y="49"/>
                </a:cxn>
                <a:cxn ang="0">
                  <a:pos x="95" y="49"/>
                </a:cxn>
              </a:cxnLst>
              <a:rect l="0" t="0" r="r" b="b"/>
              <a:pathLst>
                <a:path w="99" h="49">
                  <a:moveTo>
                    <a:pt x="95" y="49"/>
                  </a:moveTo>
                  <a:lnTo>
                    <a:pt x="99" y="40"/>
                  </a:lnTo>
                  <a:lnTo>
                    <a:pt x="98" y="4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94" y="49"/>
                  </a:lnTo>
                  <a:lnTo>
                    <a:pt x="95" y="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80" name="Freeform 101"/>
            <p:cNvSpPr>
              <a:spLocks/>
            </p:cNvSpPr>
            <p:nvPr/>
          </p:nvSpPr>
          <p:spPr bwMode="auto">
            <a:xfrm>
              <a:off x="6607176" y="2625725"/>
              <a:ext cx="112713" cy="6032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68" y="38"/>
                </a:cxn>
                <a:cxn ang="0">
                  <a:pos x="71" y="29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71" h="38">
                  <a:moveTo>
                    <a:pt x="0" y="11"/>
                  </a:moveTo>
                  <a:lnTo>
                    <a:pt x="68" y="38"/>
                  </a:lnTo>
                  <a:lnTo>
                    <a:pt x="71" y="29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81" name="Freeform 102"/>
            <p:cNvSpPr>
              <a:spLocks/>
            </p:cNvSpPr>
            <p:nvPr/>
          </p:nvSpPr>
          <p:spPr bwMode="auto">
            <a:xfrm>
              <a:off x="6607176" y="2705100"/>
              <a:ext cx="85725" cy="49213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51" y="31"/>
                </a:cxn>
                <a:cxn ang="0">
                  <a:pos x="54" y="22"/>
                </a:cxn>
                <a:cxn ang="0">
                  <a:pos x="0" y="0"/>
                </a:cxn>
                <a:cxn ang="0">
                  <a:pos x="0" y="10"/>
                </a:cxn>
              </a:cxnLst>
              <a:rect l="0" t="0" r="r" b="b"/>
              <a:pathLst>
                <a:path w="54" h="31">
                  <a:moveTo>
                    <a:pt x="0" y="10"/>
                  </a:moveTo>
                  <a:lnTo>
                    <a:pt x="51" y="31"/>
                  </a:lnTo>
                  <a:lnTo>
                    <a:pt x="54" y="22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82" name="Freeform 103"/>
            <p:cNvSpPr>
              <a:spLocks/>
            </p:cNvSpPr>
            <p:nvPr/>
          </p:nvSpPr>
          <p:spPr bwMode="auto">
            <a:xfrm>
              <a:off x="6607176" y="2660650"/>
              <a:ext cx="100013" cy="55563"/>
            </a:xfrm>
            <a:custGeom>
              <a:avLst/>
              <a:gdLst/>
              <a:ahLst/>
              <a:cxnLst>
                <a:cxn ang="0">
                  <a:pos x="63" y="25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59" y="35"/>
                </a:cxn>
                <a:cxn ang="0">
                  <a:pos x="63" y="25"/>
                </a:cxn>
              </a:cxnLst>
              <a:rect l="0" t="0" r="r" b="b"/>
              <a:pathLst>
                <a:path w="63" h="35">
                  <a:moveTo>
                    <a:pt x="63" y="25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59" y="35"/>
                  </a:lnTo>
                  <a:lnTo>
                    <a:pt x="63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83" name="Freeform 104"/>
            <p:cNvSpPr>
              <a:spLocks/>
            </p:cNvSpPr>
            <p:nvPr/>
          </p:nvSpPr>
          <p:spPr bwMode="auto">
            <a:xfrm>
              <a:off x="6567488" y="2439988"/>
              <a:ext cx="247650" cy="369888"/>
            </a:xfrm>
            <a:custGeom>
              <a:avLst/>
              <a:gdLst/>
              <a:ahLst/>
              <a:cxnLst>
                <a:cxn ang="0">
                  <a:pos x="155" y="59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0" y="22"/>
                </a:cxn>
                <a:cxn ang="0">
                  <a:pos x="17" y="22"/>
                </a:cxn>
                <a:cxn ang="0">
                  <a:pos x="18" y="19"/>
                </a:cxn>
                <a:cxn ang="0">
                  <a:pos x="136" y="67"/>
                </a:cxn>
                <a:cxn ang="0">
                  <a:pos x="76" y="214"/>
                </a:cxn>
                <a:cxn ang="0">
                  <a:pos x="25" y="193"/>
                </a:cxn>
                <a:cxn ang="0">
                  <a:pos x="25" y="208"/>
                </a:cxn>
                <a:cxn ang="0">
                  <a:pos x="84" y="233"/>
                </a:cxn>
                <a:cxn ang="0">
                  <a:pos x="85" y="233"/>
                </a:cxn>
                <a:cxn ang="0">
                  <a:pos x="156" y="59"/>
                </a:cxn>
                <a:cxn ang="0">
                  <a:pos x="155" y="59"/>
                </a:cxn>
              </a:cxnLst>
              <a:rect l="0" t="0" r="r" b="b"/>
              <a:pathLst>
                <a:path w="156" h="233">
                  <a:moveTo>
                    <a:pt x="155" y="59"/>
                  </a:moveTo>
                  <a:lnTo>
                    <a:pt x="10" y="0"/>
                  </a:lnTo>
                  <a:lnTo>
                    <a:pt x="9" y="0"/>
                  </a:lnTo>
                  <a:lnTo>
                    <a:pt x="0" y="22"/>
                  </a:lnTo>
                  <a:lnTo>
                    <a:pt x="17" y="22"/>
                  </a:lnTo>
                  <a:lnTo>
                    <a:pt x="18" y="19"/>
                  </a:lnTo>
                  <a:lnTo>
                    <a:pt x="136" y="67"/>
                  </a:lnTo>
                  <a:lnTo>
                    <a:pt x="76" y="214"/>
                  </a:lnTo>
                  <a:lnTo>
                    <a:pt x="25" y="193"/>
                  </a:lnTo>
                  <a:lnTo>
                    <a:pt x="25" y="208"/>
                  </a:lnTo>
                  <a:lnTo>
                    <a:pt x="84" y="233"/>
                  </a:lnTo>
                  <a:lnTo>
                    <a:pt x="85" y="233"/>
                  </a:lnTo>
                  <a:lnTo>
                    <a:pt x="156" y="59"/>
                  </a:lnTo>
                  <a:lnTo>
                    <a:pt x="155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84" name="Freeform 105"/>
            <p:cNvSpPr>
              <a:spLocks noEditPoints="1"/>
            </p:cNvSpPr>
            <p:nvPr/>
          </p:nvSpPr>
          <p:spPr bwMode="auto">
            <a:xfrm>
              <a:off x="6256338" y="2441575"/>
              <a:ext cx="149225" cy="250825"/>
            </a:xfrm>
            <a:custGeom>
              <a:avLst/>
              <a:gdLst/>
              <a:ahLst/>
              <a:cxnLst>
                <a:cxn ang="0">
                  <a:pos x="292" y="447"/>
                </a:cxn>
                <a:cxn ang="0">
                  <a:pos x="110" y="0"/>
                </a:cxn>
                <a:cxn ang="0">
                  <a:pos x="0" y="45"/>
                </a:cxn>
                <a:cxn ang="0">
                  <a:pos x="182" y="491"/>
                </a:cxn>
                <a:cxn ang="0">
                  <a:pos x="292" y="447"/>
                </a:cxn>
                <a:cxn ang="0">
                  <a:pos x="99" y="19"/>
                </a:cxn>
                <a:cxn ang="0">
                  <a:pos x="220" y="315"/>
                </a:cxn>
                <a:cxn ang="0">
                  <a:pos x="215" y="338"/>
                </a:cxn>
                <a:cxn ang="0">
                  <a:pos x="195" y="325"/>
                </a:cxn>
                <a:cxn ang="0">
                  <a:pos x="75" y="29"/>
                </a:cxn>
                <a:cxn ang="0">
                  <a:pos x="99" y="19"/>
                </a:cxn>
                <a:cxn ang="0">
                  <a:pos x="165" y="358"/>
                </a:cxn>
                <a:cxn ang="0">
                  <a:pos x="146" y="345"/>
                </a:cxn>
                <a:cxn ang="0">
                  <a:pos x="25" y="49"/>
                </a:cxn>
                <a:cxn ang="0">
                  <a:pos x="50" y="39"/>
                </a:cxn>
                <a:cxn ang="0">
                  <a:pos x="170" y="335"/>
                </a:cxn>
                <a:cxn ang="0">
                  <a:pos x="165" y="358"/>
                </a:cxn>
              </a:cxnLst>
              <a:rect l="0" t="0" r="r" b="b"/>
              <a:pathLst>
                <a:path w="292" h="491">
                  <a:moveTo>
                    <a:pt x="292" y="447"/>
                  </a:moveTo>
                  <a:cubicBezTo>
                    <a:pt x="110" y="0"/>
                    <a:pt x="110" y="0"/>
                    <a:pt x="110" y="0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182" y="491"/>
                    <a:pt x="182" y="491"/>
                    <a:pt x="182" y="491"/>
                  </a:cubicBezTo>
                  <a:lnTo>
                    <a:pt x="292" y="447"/>
                  </a:lnTo>
                  <a:close/>
                  <a:moveTo>
                    <a:pt x="99" y="19"/>
                  </a:moveTo>
                  <a:cubicBezTo>
                    <a:pt x="220" y="315"/>
                    <a:pt x="220" y="315"/>
                    <a:pt x="220" y="315"/>
                  </a:cubicBezTo>
                  <a:cubicBezTo>
                    <a:pt x="224" y="325"/>
                    <a:pt x="222" y="335"/>
                    <a:pt x="215" y="338"/>
                  </a:cubicBezTo>
                  <a:cubicBezTo>
                    <a:pt x="208" y="340"/>
                    <a:pt x="199" y="335"/>
                    <a:pt x="195" y="325"/>
                  </a:cubicBezTo>
                  <a:cubicBezTo>
                    <a:pt x="75" y="29"/>
                    <a:pt x="75" y="29"/>
                    <a:pt x="75" y="29"/>
                  </a:cubicBezTo>
                  <a:lnTo>
                    <a:pt x="99" y="19"/>
                  </a:lnTo>
                  <a:close/>
                  <a:moveTo>
                    <a:pt x="165" y="358"/>
                  </a:moveTo>
                  <a:cubicBezTo>
                    <a:pt x="159" y="361"/>
                    <a:pt x="150" y="355"/>
                    <a:pt x="146" y="345"/>
                  </a:cubicBezTo>
                  <a:cubicBezTo>
                    <a:pt x="25" y="49"/>
                    <a:pt x="25" y="49"/>
                    <a:pt x="25" y="49"/>
                  </a:cubicBezTo>
                  <a:cubicBezTo>
                    <a:pt x="50" y="39"/>
                    <a:pt x="50" y="39"/>
                    <a:pt x="50" y="39"/>
                  </a:cubicBezTo>
                  <a:cubicBezTo>
                    <a:pt x="170" y="335"/>
                    <a:pt x="170" y="335"/>
                    <a:pt x="170" y="335"/>
                  </a:cubicBezTo>
                  <a:cubicBezTo>
                    <a:pt x="174" y="345"/>
                    <a:pt x="172" y="355"/>
                    <a:pt x="165" y="35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</p:grpSp>
      <p:grpSp>
        <p:nvGrpSpPr>
          <p:cNvPr id="185" name="Group 552"/>
          <p:cNvGrpSpPr/>
          <p:nvPr/>
        </p:nvGrpSpPr>
        <p:grpSpPr>
          <a:xfrm>
            <a:off x="7575849" y="3602224"/>
            <a:ext cx="621312" cy="451867"/>
            <a:chOff x="6238876" y="2390775"/>
            <a:chExt cx="576262" cy="419101"/>
          </a:xfrm>
          <a:solidFill>
            <a:schemeClr val="bg1"/>
          </a:solidFill>
        </p:grpSpPr>
        <p:sp>
          <p:nvSpPr>
            <p:cNvPr id="186" name="Rectangle 89"/>
            <p:cNvSpPr>
              <a:spLocks noChangeArrowheads="1"/>
            </p:cNvSpPr>
            <p:nvPr/>
          </p:nvSpPr>
          <p:spPr bwMode="auto">
            <a:xfrm>
              <a:off x="6378576" y="2528888"/>
              <a:ext cx="179388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87" name="Rectangle 90"/>
            <p:cNvSpPr>
              <a:spLocks noChangeArrowheads="1"/>
            </p:cNvSpPr>
            <p:nvPr/>
          </p:nvSpPr>
          <p:spPr bwMode="auto">
            <a:xfrm>
              <a:off x="6380163" y="2571750"/>
              <a:ext cx="17938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88" name="Freeform 91"/>
            <p:cNvSpPr>
              <a:spLocks/>
            </p:cNvSpPr>
            <p:nvPr/>
          </p:nvSpPr>
          <p:spPr bwMode="auto">
            <a:xfrm>
              <a:off x="6342063" y="2484438"/>
              <a:ext cx="254000" cy="303213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5" y="42"/>
                </a:cxn>
                <a:cxn ang="0">
                  <a:pos x="15" y="15"/>
                </a:cxn>
                <a:cxn ang="0">
                  <a:pos x="146" y="15"/>
                </a:cxn>
                <a:cxn ang="0">
                  <a:pos x="146" y="176"/>
                </a:cxn>
                <a:cxn ang="0">
                  <a:pos x="44" y="176"/>
                </a:cxn>
                <a:cxn ang="0">
                  <a:pos x="44" y="177"/>
                </a:cxn>
                <a:cxn ang="0">
                  <a:pos x="43" y="176"/>
                </a:cxn>
                <a:cxn ang="0">
                  <a:pos x="15" y="176"/>
                </a:cxn>
                <a:cxn ang="0">
                  <a:pos x="15" y="149"/>
                </a:cxn>
                <a:cxn ang="0">
                  <a:pos x="3" y="138"/>
                </a:cxn>
                <a:cxn ang="0">
                  <a:pos x="2" y="138"/>
                </a:cxn>
                <a:cxn ang="0">
                  <a:pos x="2" y="137"/>
                </a:cxn>
                <a:cxn ang="0">
                  <a:pos x="0" y="135"/>
                </a:cxn>
                <a:cxn ang="0">
                  <a:pos x="0" y="191"/>
                </a:cxn>
                <a:cxn ang="0">
                  <a:pos x="160" y="191"/>
                </a:cxn>
                <a:cxn ang="0">
                  <a:pos x="160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160" h="191">
                  <a:moveTo>
                    <a:pt x="0" y="6"/>
                  </a:moveTo>
                  <a:lnTo>
                    <a:pt x="15" y="42"/>
                  </a:lnTo>
                  <a:lnTo>
                    <a:pt x="15" y="15"/>
                  </a:lnTo>
                  <a:lnTo>
                    <a:pt x="146" y="15"/>
                  </a:lnTo>
                  <a:lnTo>
                    <a:pt x="146" y="176"/>
                  </a:lnTo>
                  <a:lnTo>
                    <a:pt x="44" y="176"/>
                  </a:lnTo>
                  <a:lnTo>
                    <a:pt x="44" y="177"/>
                  </a:lnTo>
                  <a:lnTo>
                    <a:pt x="43" y="176"/>
                  </a:lnTo>
                  <a:lnTo>
                    <a:pt x="15" y="176"/>
                  </a:lnTo>
                  <a:lnTo>
                    <a:pt x="15" y="149"/>
                  </a:lnTo>
                  <a:lnTo>
                    <a:pt x="3" y="138"/>
                  </a:lnTo>
                  <a:lnTo>
                    <a:pt x="2" y="138"/>
                  </a:lnTo>
                  <a:lnTo>
                    <a:pt x="2" y="137"/>
                  </a:lnTo>
                  <a:lnTo>
                    <a:pt x="0" y="135"/>
                  </a:lnTo>
                  <a:lnTo>
                    <a:pt x="0" y="191"/>
                  </a:lnTo>
                  <a:lnTo>
                    <a:pt x="160" y="191"/>
                  </a:lnTo>
                  <a:lnTo>
                    <a:pt x="160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89" name="Freeform 92"/>
            <p:cNvSpPr>
              <a:spLocks/>
            </p:cNvSpPr>
            <p:nvPr/>
          </p:nvSpPr>
          <p:spPr bwMode="auto">
            <a:xfrm>
              <a:off x="6389688" y="2608263"/>
              <a:ext cx="168275" cy="17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1"/>
                </a:cxn>
                <a:cxn ang="0">
                  <a:pos x="106" y="11"/>
                </a:cxn>
                <a:cxn ang="0">
                  <a:pos x="106" y="0"/>
                </a:cxn>
                <a:cxn ang="0">
                  <a:pos x="0" y="0"/>
                </a:cxn>
              </a:cxnLst>
              <a:rect l="0" t="0" r="r" b="b"/>
              <a:pathLst>
                <a:path w="106" h="11">
                  <a:moveTo>
                    <a:pt x="0" y="0"/>
                  </a:moveTo>
                  <a:lnTo>
                    <a:pt x="4" y="11"/>
                  </a:lnTo>
                  <a:lnTo>
                    <a:pt x="106" y="11"/>
                  </a:lnTo>
                  <a:lnTo>
                    <a:pt x="10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90" name="Freeform 93"/>
            <p:cNvSpPr>
              <a:spLocks/>
            </p:cNvSpPr>
            <p:nvPr/>
          </p:nvSpPr>
          <p:spPr bwMode="auto">
            <a:xfrm>
              <a:off x="6405563" y="2651125"/>
              <a:ext cx="153988" cy="15875"/>
            </a:xfrm>
            <a:custGeom>
              <a:avLst/>
              <a:gdLst/>
              <a:ahLst/>
              <a:cxnLst>
                <a:cxn ang="0">
                  <a:pos x="6" y="10"/>
                </a:cxn>
                <a:cxn ang="0">
                  <a:pos x="97" y="10"/>
                </a:cxn>
                <a:cxn ang="0">
                  <a:pos x="97" y="0"/>
                </a:cxn>
                <a:cxn ang="0">
                  <a:pos x="0" y="0"/>
                </a:cxn>
                <a:cxn ang="0">
                  <a:pos x="6" y="10"/>
                </a:cxn>
              </a:cxnLst>
              <a:rect l="0" t="0" r="r" b="b"/>
              <a:pathLst>
                <a:path w="97" h="10">
                  <a:moveTo>
                    <a:pt x="6" y="10"/>
                  </a:moveTo>
                  <a:lnTo>
                    <a:pt x="97" y="10"/>
                  </a:lnTo>
                  <a:lnTo>
                    <a:pt x="97" y="0"/>
                  </a:lnTo>
                  <a:lnTo>
                    <a:pt x="0" y="0"/>
                  </a:lnTo>
                  <a:lnTo>
                    <a:pt x="6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91" name="Rectangle 94"/>
            <p:cNvSpPr>
              <a:spLocks noChangeArrowheads="1"/>
            </p:cNvSpPr>
            <p:nvPr/>
          </p:nvSpPr>
          <p:spPr bwMode="auto">
            <a:xfrm>
              <a:off x="6415088" y="2682875"/>
              <a:ext cx="144463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92" name="Freeform 95"/>
            <p:cNvSpPr>
              <a:spLocks/>
            </p:cNvSpPr>
            <p:nvPr/>
          </p:nvSpPr>
          <p:spPr bwMode="auto">
            <a:xfrm>
              <a:off x="6351588" y="2673350"/>
              <a:ext cx="55563" cy="76200"/>
            </a:xfrm>
            <a:custGeom>
              <a:avLst/>
              <a:gdLst/>
              <a:ahLst/>
              <a:cxnLst>
                <a:cxn ang="0">
                  <a:pos x="34" y="48"/>
                </a:cxn>
                <a:cxn ang="0">
                  <a:pos x="35" y="0"/>
                </a:cxn>
                <a:cxn ang="0">
                  <a:pos x="0" y="15"/>
                </a:cxn>
                <a:cxn ang="0">
                  <a:pos x="34" y="48"/>
                </a:cxn>
              </a:cxnLst>
              <a:rect l="0" t="0" r="r" b="b"/>
              <a:pathLst>
                <a:path w="35" h="48">
                  <a:moveTo>
                    <a:pt x="34" y="48"/>
                  </a:moveTo>
                  <a:lnTo>
                    <a:pt x="35" y="0"/>
                  </a:lnTo>
                  <a:lnTo>
                    <a:pt x="0" y="15"/>
                  </a:lnTo>
                  <a:lnTo>
                    <a:pt x="34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93" name="Freeform 96"/>
            <p:cNvSpPr>
              <a:spLocks/>
            </p:cNvSpPr>
            <p:nvPr/>
          </p:nvSpPr>
          <p:spPr bwMode="auto">
            <a:xfrm>
              <a:off x="6238876" y="2390775"/>
              <a:ext cx="71438" cy="68263"/>
            </a:xfrm>
            <a:custGeom>
              <a:avLst/>
              <a:gdLst/>
              <a:ahLst/>
              <a:cxnLst>
                <a:cxn ang="0">
                  <a:pos x="120" y="35"/>
                </a:cxn>
                <a:cxn ang="0">
                  <a:pos x="60" y="10"/>
                </a:cxn>
                <a:cxn ang="0">
                  <a:pos x="34" y="20"/>
                </a:cxn>
                <a:cxn ang="0">
                  <a:pos x="9" y="79"/>
                </a:cxn>
                <a:cxn ang="0">
                  <a:pos x="31" y="133"/>
                </a:cxn>
                <a:cxn ang="0">
                  <a:pos x="141" y="88"/>
                </a:cxn>
                <a:cxn ang="0">
                  <a:pos x="120" y="35"/>
                </a:cxn>
              </a:cxnLst>
              <a:rect l="0" t="0" r="r" b="b"/>
              <a:pathLst>
                <a:path w="141" h="133">
                  <a:moveTo>
                    <a:pt x="120" y="35"/>
                  </a:moveTo>
                  <a:cubicBezTo>
                    <a:pt x="110" y="11"/>
                    <a:pt x="83" y="0"/>
                    <a:pt x="60" y="1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11" y="30"/>
                    <a:pt x="0" y="56"/>
                    <a:pt x="9" y="79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141" y="88"/>
                    <a:pt x="141" y="88"/>
                    <a:pt x="141" y="88"/>
                  </a:cubicBezTo>
                  <a:lnTo>
                    <a:pt x="120" y="3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94" name="Rectangle 97"/>
            <p:cNvSpPr>
              <a:spLocks noChangeArrowheads="1"/>
            </p:cNvSpPr>
            <p:nvPr/>
          </p:nvSpPr>
          <p:spPr bwMode="auto">
            <a:xfrm>
              <a:off x="6413501" y="2725738"/>
              <a:ext cx="14763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95" name="Freeform 98"/>
            <p:cNvSpPr>
              <a:spLocks/>
            </p:cNvSpPr>
            <p:nvPr/>
          </p:nvSpPr>
          <p:spPr bwMode="auto">
            <a:xfrm>
              <a:off x="6607176" y="2541588"/>
              <a:ext cx="141288" cy="7143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84" y="45"/>
                </a:cxn>
                <a:cxn ang="0">
                  <a:pos x="85" y="45"/>
                </a:cxn>
                <a:cxn ang="0">
                  <a:pos x="89" y="36"/>
                </a:cxn>
                <a:cxn ang="0">
                  <a:pos x="88" y="35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9" h="45">
                  <a:moveTo>
                    <a:pt x="0" y="11"/>
                  </a:moveTo>
                  <a:lnTo>
                    <a:pt x="84" y="45"/>
                  </a:lnTo>
                  <a:lnTo>
                    <a:pt x="85" y="45"/>
                  </a:lnTo>
                  <a:lnTo>
                    <a:pt x="89" y="36"/>
                  </a:lnTo>
                  <a:lnTo>
                    <a:pt x="88" y="35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96" name="Freeform 99"/>
            <p:cNvSpPr>
              <a:spLocks/>
            </p:cNvSpPr>
            <p:nvPr/>
          </p:nvSpPr>
          <p:spPr bwMode="auto">
            <a:xfrm>
              <a:off x="6607176" y="2581275"/>
              <a:ext cx="127000" cy="6667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76" y="42"/>
                </a:cxn>
                <a:cxn ang="0">
                  <a:pos x="80" y="32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0" h="42">
                  <a:moveTo>
                    <a:pt x="0" y="11"/>
                  </a:moveTo>
                  <a:lnTo>
                    <a:pt x="76" y="42"/>
                  </a:lnTo>
                  <a:lnTo>
                    <a:pt x="80" y="32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97" name="Freeform 100"/>
            <p:cNvSpPr>
              <a:spLocks/>
            </p:cNvSpPr>
            <p:nvPr/>
          </p:nvSpPr>
          <p:spPr bwMode="auto">
            <a:xfrm>
              <a:off x="6607176" y="2497138"/>
              <a:ext cx="157163" cy="77788"/>
            </a:xfrm>
            <a:custGeom>
              <a:avLst/>
              <a:gdLst/>
              <a:ahLst/>
              <a:cxnLst>
                <a:cxn ang="0">
                  <a:pos x="95" y="49"/>
                </a:cxn>
                <a:cxn ang="0">
                  <a:pos x="99" y="40"/>
                </a:cxn>
                <a:cxn ang="0">
                  <a:pos x="98" y="4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94" y="49"/>
                </a:cxn>
                <a:cxn ang="0">
                  <a:pos x="95" y="49"/>
                </a:cxn>
              </a:cxnLst>
              <a:rect l="0" t="0" r="r" b="b"/>
              <a:pathLst>
                <a:path w="99" h="49">
                  <a:moveTo>
                    <a:pt x="95" y="49"/>
                  </a:moveTo>
                  <a:lnTo>
                    <a:pt x="99" y="40"/>
                  </a:lnTo>
                  <a:lnTo>
                    <a:pt x="98" y="4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94" y="49"/>
                  </a:lnTo>
                  <a:lnTo>
                    <a:pt x="95" y="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98" name="Freeform 101"/>
            <p:cNvSpPr>
              <a:spLocks/>
            </p:cNvSpPr>
            <p:nvPr/>
          </p:nvSpPr>
          <p:spPr bwMode="auto">
            <a:xfrm>
              <a:off x="6607176" y="2625725"/>
              <a:ext cx="112713" cy="6032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68" y="38"/>
                </a:cxn>
                <a:cxn ang="0">
                  <a:pos x="71" y="29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71" h="38">
                  <a:moveTo>
                    <a:pt x="0" y="11"/>
                  </a:moveTo>
                  <a:lnTo>
                    <a:pt x="68" y="38"/>
                  </a:lnTo>
                  <a:lnTo>
                    <a:pt x="71" y="29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99" name="Freeform 102"/>
            <p:cNvSpPr>
              <a:spLocks/>
            </p:cNvSpPr>
            <p:nvPr/>
          </p:nvSpPr>
          <p:spPr bwMode="auto">
            <a:xfrm>
              <a:off x="6607176" y="2705100"/>
              <a:ext cx="85725" cy="49213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51" y="31"/>
                </a:cxn>
                <a:cxn ang="0">
                  <a:pos x="54" y="22"/>
                </a:cxn>
                <a:cxn ang="0">
                  <a:pos x="0" y="0"/>
                </a:cxn>
                <a:cxn ang="0">
                  <a:pos x="0" y="10"/>
                </a:cxn>
              </a:cxnLst>
              <a:rect l="0" t="0" r="r" b="b"/>
              <a:pathLst>
                <a:path w="54" h="31">
                  <a:moveTo>
                    <a:pt x="0" y="10"/>
                  </a:moveTo>
                  <a:lnTo>
                    <a:pt x="51" y="31"/>
                  </a:lnTo>
                  <a:lnTo>
                    <a:pt x="54" y="22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13" name="Freeform 103"/>
            <p:cNvSpPr>
              <a:spLocks/>
            </p:cNvSpPr>
            <p:nvPr/>
          </p:nvSpPr>
          <p:spPr bwMode="auto">
            <a:xfrm>
              <a:off x="6607176" y="2660650"/>
              <a:ext cx="100013" cy="55563"/>
            </a:xfrm>
            <a:custGeom>
              <a:avLst/>
              <a:gdLst/>
              <a:ahLst/>
              <a:cxnLst>
                <a:cxn ang="0">
                  <a:pos x="63" y="25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59" y="35"/>
                </a:cxn>
                <a:cxn ang="0">
                  <a:pos x="63" y="25"/>
                </a:cxn>
              </a:cxnLst>
              <a:rect l="0" t="0" r="r" b="b"/>
              <a:pathLst>
                <a:path w="63" h="35">
                  <a:moveTo>
                    <a:pt x="63" y="25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59" y="35"/>
                  </a:lnTo>
                  <a:lnTo>
                    <a:pt x="63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14" name="Freeform 104"/>
            <p:cNvSpPr>
              <a:spLocks/>
            </p:cNvSpPr>
            <p:nvPr/>
          </p:nvSpPr>
          <p:spPr bwMode="auto">
            <a:xfrm>
              <a:off x="6567488" y="2439988"/>
              <a:ext cx="247650" cy="369888"/>
            </a:xfrm>
            <a:custGeom>
              <a:avLst/>
              <a:gdLst/>
              <a:ahLst/>
              <a:cxnLst>
                <a:cxn ang="0">
                  <a:pos x="155" y="59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0" y="22"/>
                </a:cxn>
                <a:cxn ang="0">
                  <a:pos x="17" y="22"/>
                </a:cxn>
                <a:cxn ang="0">
                  <a:pos x="18" y="19"/>
                </a:cxn>
                <a:cxn ang="0">
                  <a:pos x="136" y="67"/>
                </a:cxn>
                <a:cxn ang="0">
                  <a:pos x="76" y="214"/>
                </a:cxn>
                <a:cxn ang="0">
                  <a:pos x="25" y="193"/>
                </a:cxn>
                <a:cxn ang="0">
                  <a:pos x="25" y="208"/>
                </a:cxn>
                <a:cxn ang="0">
                  <a:pos x="84" y="233"/>
                </a:cxn>
                <a:cxn ang="0">
                  <a:pos x="85" y="233"/>
                </a:cxn>
                <a:cxn ang="0">
                  <a:pos x="156" y="59"/>
                </a:cxn>
                <a:cxn ang="0">
                  <a:pos x="155" y="59"/>
                </a:cxn>
              </a:cxnLst>
              <a:rect l="0" t="0" r="r" b="b"/>
              <a:pathLst>
                <a:path w="156" h="233">
                  <a:moveTo>
                    <a:pt x="155" y="59"/>
                  </a:moveTo>
                  <a:lnTo>
                    <a:pt x="10" y="0"/>
                  </a:lnTo>
                  <a:lnTo>
                    <a:pt x="9" y="0"/>
                  </a:lnTo>
                  <a:lnTo>
                    <a:pt x="0" y="22"/>
                  </a:lnTo>
                  <a:lnTo>
                    <a:pt x="17" y="22"/>
                  </a:lnTo>
                  <a:lnTo>
                    <a:pt x="18" y="19"/>
                  </a:lnTo>
                  <a:lnTo>
                    <a:pt x="136" y="67"/>
                  </a:lnTo>
                  <a:lnTo>
                    <a:pt x="76" y="214"/>
                  </a:lnTo>
                  <a:lnTo>
                    <a:pt x="25" y="193"/>
                  </a:lnTo>
                  <a:lnTo>
                    <a:pt x="25" y="208"/>
                  </a:lnTo>
                  <a:lnTo>
                    <a:pt x="84" y="233"/>
                  </a:lnTo>
                  <a:lnTo>
                    <a:pt x="85" y="233"/>
                  </a:lnTo>
                  <a:lnTo>
                    <a:pt x="156" y="59"/>
                  </a:lnTo>
                  <a:lnTo>
                    <a:pt x="155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15" name="Freeform 105"/>
            <p:cNvSpPr>
              <a:spLocks noEditPoints="1"/>
            </p:cNvSpPr>
            <p:nvPr/>
          </p:nvSpPr>
          <p:spPr bwMode="auto">
            <a:xfrm>
              <a:off x="6256338" y="2441575"/>
              <a:ext cx="149225" cy="250825"/>
            </a:xfrm>
            <a:custGeom>
              <a:avLst/>
              <a:gdLst/>
              <a:ahLst/>
              <a:cxnLst>
                <a:cxn ang="0">
                  <a:pos x="292" y="447"/>
                </a:cxn>
                <a:cxn ang="0">
                  <a:pos x="110" y="0"/>
                </a:cxn>
                <a:cxn ang="0">
                  <a:pos x="0" y="45"/>
                </a:cxn>
                <a:cxn ang="0">
                  <a:pos x="182" y="491"/>
                </a:cxn>
                <a:cxn ang="0">
                  <a:pos x="292" y="447"/>
                </a:cxn>
                <a:cxn ang="0">
                  <a:pos x="99" y="19"/>
                </a:cxn>
                <a:cxn ang="0">
                  <a:pos x="220" y="315"/>
                </a:cxn>
                <a:cxn ang="0">
                  <a:pos x="215" y="338"/>
                </a:cxn>
                <a:cxn ang="0">
                  <a:pos x="195" y="325"/>
                </a:cxn>
                <a:cxn ang="0">
                  <a:pos x="75" y="29"/>
                </a:cxn>
                <a:cxn ang="0">
                  <a:pos x="99" y="19"/>
                </a:cxn>
                <a:cxn ang="0">
                  <a:pos x="165" y="358"/>
                </a:cxn>
                <a:cxn ang="0">
                  <a:pos x="146" y="345"/>
                </a:cxn>
                <a:cxn ang="0">
                  <a:pos x="25" y="49"/>
                </a:cxn>
                <a:cxn ang="0">
                  <a:pos x="50" y="39"/>
                </a:cxn>
                <a:cxn ang="0">
                  <a:pos x="170" y="335"/>
                </a:cxn>
                <a:cxn ang="0">
                  <a:pos x="165" y="358"/>
                </a:cxn>
              </a:cxnLst>
              <a:rect l="0" t="0" r="r" b="b"/>
              <a:pathLst>
                <a:path w="292" h="491">
                  <a:moveTo>
                    <a:pt x="292" y="447"/>
                  </a:moveTo>
                  <a:cubicBezTo>
                    <a:pt x="110" y="0"/>
                    <a:pt x="110" y="0"/>
                    <a:pt x="110" y="0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182" y="491"/>
                    <a:pt x="182" y="491"/>
                    <a:pt x="182" y="491"/>
                  </a:cubicBezTo>
                  <a:lnTo>
                    <a:pt x="292" y="447"/>
                  </a:lnTo>
                  <a:close/>
                  <a:moveTo>
                    <a:pt x="99" y="19"/>
                  </a:moveTo>
                  <a:cubicBezTo>
                    <a:pt x="220" y="315"/>
                    <a:pt x="220" y="315"/>
                    <a:pt x="220" y="315"/>
                  </a:cubicBezTo>
                  <a:cubicBezTo>
                    <a:pt x="224" y="325"/>
                    <a:pt x="222" y="335"/>
                    <a:pt x="215" y="338"/>
                  </a:cubicBezTo>
                  <a:cubicBezTo>
                    <a:pt x="208" y="340"/>
                    <a:pt x="199" y="335"/>
                    <a:pt x="195" y="325"/>
                  </a:cubicBezTo>
                  <a:cubicBezTo>
                    <a:pt x="75" y="29"/>
                    <a:pt x="75" y="29"/>
                    <a:pt x="75" y="29"/>
                  </a:cubicBezTo>
                  <a:lnTo>
                    <a:pt x="99" y="19"/>
                  </a:lnTo>
                  <a:close/>
                  <a:moveTo>
                    <a:pt x="165" y="358"/>
                  </a:moveTo>
                  <a:cubicBezTo>
                    <a:pt x="159" y="361"/>
                    <a:pt x="150" y="355"/>
                    <a:pt x="146" y="345"/>
                  </a:cubicBezTo>
                  <a:cubicBezTo>
                    <a:pt x="25" y="49"/>
                    <a:pt x="25" y="49"/>
                    <a:pt x="25" y="49"/>
                  </a:cubicBezTo>
                  <a:cubicBezTo>
                    <a:pt x="50" y="39"/>
                    <a:pt x="50" y="39"/>
                    <a:pt x="50" y="39"/>
                  </a:cubicBezTo>
                  <a:cubicBezTo>
                    <a:pt x="170" y="335"/>
                    <a:pt x="170" y="335"/>
                    <a:pt x="170" y="335"/>
                  </a:cubicBezTo>
                  <a:cubicBezTo>
                    <a:pt x="174" y="345"/>
                    <a:pt x="172" y="355"/>
                    <a:pt x="165" y="35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</p:grpSp>
      <p:grpSp>
        <p:nvGrpSpPr>
          <p:cNvPr id="216" name="Group 552"/>
          <p:cNvGrpSpPr/>
          <p:nvPr/>
        </p:nvGrpSpPr>
        <p:grpSpPr>
          <a:xfrm>
            <a:off x="7583608" y="5130384"/>
            <a:ext cx="621312" cy="451867"/>
            <a:chOff x="6238876" y="2390775"/>
            <a:chExt cx="576262" cy="419101"/>
          </a:xfrm>
          <a:solidFill>
            <a:schemeClr val="bg1"/>
          </a:solidFill>
        </p:grpSpPr>
        <p:sp>
          <p:nvSpPr>
            <p:cNvPr id="217" name="Rectangle 89"/>
            <p:cNvSpPr>
              <a:spLocks noChangeArrowheads="1"/>
            </p:cNvSpPr>
            <p:nvPr/>
          </p:nvSpPr>
          <p:spPr bwMode="auto">
            <a:xfrm>
              <a:off x="6378576" y="2528888"/>
              <a:ext cx="179388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18" name="Rectangle 90"/>
            <p:cNvSpPr>
              <a:spLocks noChangeArrowheads="1"/>
            </p:cNvSpPr>
            <p:nvPr/>
          </p:nvSpPr>
          <p:spPr bwMode="auto">
            <a:xfrm>
              <a:off x="6380163" y="2571750"/>
              <a:ext cx="17938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19" name="Freeform 91"/>
            <p:cNvSpPr>
              <a:spLocks/>
            </p:cNvSpPr>
            <p:nvPr/>
          </p:nvSpPr>
          <p:spPr bwMode="auto">
            <a:xfrm>
              <a:off x="6342063" y="2484438"/>
              <a:ext cx="254000" cy="303213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5" y="42"/>
                </a:cxn>
                <a:cxn ang="0">
                  <a:pos x="15" y="15"/>
                </a:cxn>
                <a:cxn ang="0">
                  <a:pos x="146" y="15"/>
                </a:cxn>
                <a:cxn ang="0">
                  <a:pos x="146" y="176"/>
                </a:cxn>
                <a:cxn ang="0">
                  <a:pos x="44" y="176"/>
                </a:cxn>
                <a:cxn ang="0">
                  <a:pos x="44" y="177"/>
                </a:cxn>
                <a:cxn ang="0">
                  <a:pos x="43" y="176"/>
                </a:cxn>
                <a:cxn ang="0">
                  <a:pos x="15" y="176"/>
                </a:cxn>
                <a:cxn ang="0">
                  <a:pos x="15" y="149"/>
                </a:cxn>
                <a:cxn ang="0">
                  <a:pos x="3" y="138"/>
                </a:cxn>
                <a:cxn ang="0">
                  <a:pos x="2" y="138"/>
                </a:cxn>
                <a:cxn ang="0">
                  <a:pos x="2" y="137"/>
                </a:cxn>
                <a:cxn ang="0">
                  <a:pos x="0" y="135"/>
                </a:cxn>
                <a:cxn ang="0">
                  <a:pos x="0" y="191"/>
                </a:cxn>
                <a:cxn ang="0">
                  <a:pos x="160" y="191"/>
                </a:cxn>
                <a:cxn ang="0">
                  <a:pos x="160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160" h="191">
                  <a:moveTo>
                    <a:pt x="0" y="6"/>
                  </a:moveTo>
                  <a:lnTo>
                    <a:pt x="15" y="42"/>
                  </a:lnTo>
                  <a:lnTo>
                    <a:pt x="15" y="15"/>
                  </a:lnTo>
                  <a:lnTo>
                    <a:pt x="146" y="15"/>
                  </a:lnTo>
                  <a:lnTo>
                    <a:pt x="146" y="176"/>
                  </a:lnTo>
                  <a:lnTo>
                    <a:pt x="44" y="176"/>
                  </a:lnTo>
                  <a:lnTo>
                    <a:pt x="44" y="177"/>
                  </a:lnTo>
                  <a:lnTo>
                    <a:pt x="43" y="176"/>
                  </a:lnTo>
                  <a:lnTo>
                    <a:pt x="15" y="176"/>
                  </a:lnTo>
                  <a:lnTo>
                    <a:pt x="15" y="149"/>
                  </a:lnTo>
                  <a:lnTo>
                    <a:pt x="3" y="138"/>
                  </a:lnTo>
                  <a:lnTo>
                    <a:pt x="2" y="138"/>
                  </a:lnTo>
                  <a:lnTo>
                    <a:pt x="2" y="137"/>
                  </a:lnTo>
                  <a:lnTo>
                    <a:pt x="0" y="135"/>
                  </a:lnTo>
                  <a:lnTo>
                    <a:pt x="0" y="191"/>
                  </a:lnTo>
                  <a:lnTo>
                    <a:pt x="160" y="191"/>
                  </a:lnTo>
                  <a:lnTo>
                    <a:pt x="160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20" name="Freeform 92"/>
            <p:cNvSpPr>
              <a:spLocks/>
            </p:cNvSpPr>
            <p:nvPr/>
          </p:nvSpPr>
          <p:spPr bwMode="auto">
            <a:xfrm>
              <a:off x="6389688" y="2608263"/>
              <a:ext cx="168275" cy="17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1"/>
                </a:cxn>
                <a:cxn ang="0">
                  <a:pos x="106" y="11"/>
                </a:cxn>
                <a:cxn ang="0">
                  <a:pos x="106" y="0"/>
                </a:cxn>
                <a:cxn ang="0">
                  <a:pos x="0" y="0"/>
                </a:cxn>
              </a:cxnLst>
              <a:rect l="0" t="0" r="r" b="b"/>
              <a:pathLst>
                <a:path w="106" h="11">
                  <a:moveTo>
                    <a:pt x="0" y="0"/>
                  </a:moveTo>
                  <a:lnTo>
                    <a:pt x="4" y="11"/>
                  </a:lnTo>
                  <a:lnTo>
                    <a:pt x="106" y="11"/>
                  </a:lnTo>
                  <a:lnTo>
                    <a:pt x="10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21" name="Freeform 93"/>
            <p:cNvSpPr>
              <a:spLocks/>
            </p:cNvSpPr>
            <p:nvPr/>
          </p:nvSpPr>
          <p:spPr bwMode="auto">
            <a:xfrm>
              <a:off x="6405563" y="2651125"/>
              <a:ext cx="153988" cy="15875"/>
            </a:xfrm>
            <a:custGeom>
              <a:avLst/>
              <a:gdLst/>
              <a:ahLst/>
              <a:cxnLst>
                <a:cxn ang="0">
                  <a:pos x="6" y="10"/>
                </a:cxn>
                <a:cxn ang="0">
                  <a:pos x="97" y="10"/>
                </a:cxn>
                <a:cxn ang="0">
                  <a:pos x="97" y="0"/>
                </a:cxn>
                <a:cxn ang="0">
                  <a:pos x="0" y="0"/>
                </a:cxn>
                <a:cxn ang="0">
                  <a:pos x="6" y="10"/>
                </a:cxn>
              </a:cxnLst>
              <a:rect l="0" t="0" r="r" b="b"/>
              <a:pathLst>
                <a:path w="97" h="10">
                  <a:moveTo>
                    <a:pt x="6" y="10"/>
                  </a:moveTo>
                  <a:lnTo>
                    <a:pt x="97" y="10"/>
                  </a:lnTo>
                  <a:lnTo>
                    <a:pt x="97" y="0"/>
                  </a:lnTo>
                  <a:lnTo>
                    <a:pt x="0" y="0"/>
                  </a:lnTo>
                  <a:lnTo>
                    <a:pt x="6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22" name="Rectangle 94"/>
            <p:cNvSpPr>
              <a:spLocks noChangeArrowheads="1"/>
            </p:cNvSpPr>
            <p:nvPr/>
          </p:nvSpPr>
          <p:spPr bwMode="auto">
            <a:xfrm>
              <a:off x="6415088" y="2682875"/>
              <a:ext cx="144463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23" name="Freeform 95"/>
            <p:cNvSpPr>
              <a:spLocks/>
            </p:cNvSpPr>
            <p:nvPr/>
          </p:nvSpPr>
          <p:spPr bwMode="auto">
            <a:xfrm>
              <a:off x="6351588" y="2673350"/>
              <a:ext cx="55563" cy="76200"/>
            </a:xfrm>
            <a:custGeom>
              <a:avLst/>
              <a:gdLst/>
              <a:ahLst/>
              <a:cxnLst>
                <a:cxn ang="0">
                  <a:pos x="34" y="48"/>
                </a:cxn>
                <a:cxn ang="0">
                  <a:pos x="35" y="0"/>
                </a:cxn>
                <a:cxn ang="0">
                  <a:pos x="0" y="15"/>
                </a:cxn>
                <a:cxn ang="0">
                  <a:pos x="34" y="48"/>
                </a:cxn>
              </a:cxnLst>
              <a:rect l="0" t="0" r="r" b="b"/>
              <a:pathLst>
                <a:path w="35" h="48">
                  <a:moveTo>
                    <a:pt x="34" y="48"/>
                  </a:moveTo>
                  <a:lnTo>
                    <a:pt x="35" y="0"/>
                  </a:lnTo>
                  <a:lnTo>
                    <a:pt x="0" y="15"/>
                  </a:lnTo>
                  <a:lnTo>
                    <a:pt x="34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24" name="Freeform 96"/>
            <p:cNvSpPr>
              <a:spLocks/>
            </p:cNvSpPr>
            <p:nvPr/>
          </p:nvSpPr>
          <p:spPr bwMode="auto">
            <a:xfrm>
              <a:off x="6238876" y="2390775"/>
              <a:ext cx="71438" cy="68263"/>
            </a:xfrm>
            <a:custGeom>
              <a:avLst/>
              <a:gdLst/>
              <a:ahLst/>
              <a:cxnLst>
                <a:cxn ang="0">
                  <a:pos x="120" y="35"/>
                </a:cxn>
                <a:cxn ang="0">
                  <a:pos x="60" y="10"/>
                </a:cxn>
                <a:cxn ang="0">
                  <a:pos x="34" y="20"/>
                </a:cxn>
                <a:cxn ang="0">
                  <a:pos x="9" y="79"/>
                </a:cxn>
                <a:cxn ang="0">
                  <a:pos x="31" y="133"/>
                </a:cxn>
                <a:cxn ang="0">
                  <a:pos x="141" y="88"/>
                </a:cxn>
                <a:cxn ang="0">
                  <a:pos x="120" y="35"/>
                </a:cxn>
              </a:cxnLst>
              <a:rect l="0" t="0" r="r" b="b"/>
              <a:pathLst>
                <a:path w="141" h="133">
                  <a:moveTo>
                    <a:pt x="120" y="35"/>
                  </a:moveTo>
                  <a:cubicBezTo>
                    <a:pt x="110" y="11"/>
                    <a:pt x="83" y="0"/>
                    <a:pt x="60" y="1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11" y="30"/>
                    <a:pt x="0" y="56"/>
                    <a:pt x="9" y="79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141" y="88"/>
                    <a:pt x="141" y="88"/>
                    <a:pt x="141" y="88"/>
                  </a:cubicBezTo>
                  <a:lnTo>
                    <a:pt x="120" y="3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25" name="Rectangle 97"/>
            <p:cNvSpPr>
              <a:spLocks noChangeArrowheads="1"/>
            </p:cNvSpPr>
            <p:nvPr/>
          </p:nvSpPr>
          <p:spPr bwMode="auto">
            <a:xfrm>
              <a:off x="6413501" y="2725738"/>
              <a:ext cx="14763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26" name="Freeform 98"/>
            <p:cNvSpPr>
              <a:spLocks/>
            </p:cNvSpPr>
            <p:nvPr/>
          </p:nvSpPr>
          <p:spPr bwMode="auto">
            <a:xfrm>
              <a:off x="6607176" y="2541588"/>
              <a:ext cx="141288" cy="7143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84" y="45"/>
                </a:cxn>
                <a:cxn ang="0">
                  <a:pos x="85" y="45"/>
                </a:cxn>
                <a:cxn ang="0">
                  <a:pos x="89" y="36"/>
                </a:cxn>
                <a:cxn ang="0">
                  <a:pos x="88" y="35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9" h="45">
                  <a:moveTo>
                    <a:pt x="0" y="11"/>
                  </a:moveTo>
                  <a:lnTo>
                    <a:pt x="84" y="45"/>
                  </a:lnTo>
                  <a:lnTo>
                    <a:pt x="85" y="45"/>
                  </a:lnTo>
                  <a:lnTo>
                    <a:pt x="89" y="36"/>
                  </a:lnTo>
                  <a:lnTo>
                    <a:pt x="88" y="35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27" name="Freeform 99"/>
            <p:cNvSpPr>
              <a:spLocks/>
            </p:cNvSpPr>
            <p:nvPr/>
          </p:nvSpPr>
          <p:spPr bwMode="auto">
            <a:xfrm>
              <a:off x="6607176" y="2581275"/>
              <a:ext cx="127000" cy="6667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76" y="42"/>
                </a:cxn>
                <a:cxn ang="0">
                  <a:pos x="80" y="32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0" h="42">
                  <a:moveTo>
                    <a:pt x="0" y="11"/>
                  </a:moveTo>
                  <a:lnTo>
                    <a:pt x="76" y="42"/>
                  </a:lnTo>
                  <a:lnTo>
                    <a:pt x="80" y="32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28" name="Freeform 100"/>
            <p:cNvSpPr>
              <a:spLocks/>
            </p:cNvSpPr>
            <p:nvPr/>
          </p:nvSpPr>
          <p:spPr bwMode="auto">
            <a:xfrm>
              <a:off x="6607176" y="2497138"/>
              <a:ext cx="157163" cy="77788"/>
            </a:xfrm>
            <a:custGeom>
              <a:avLst/>
              <a:gdLst/>
              <a:ahLst/>
              <a:cxnLst>
                <a:cxn ang="0">
                  <a:pos x="95" y="49"/>
                </a:cxn>
                <a:cxn ang="0">
                  <a:pos x="99" y="40"/>
                </a:cxn>
                <a:cxn ang="0">
                  <a:pos x="98" y="4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94" y="49"/>
                </a:cxn>
                <a:cxn ang="0">
                  <a:pos x="95" y="49"/>
                </a:cxn>
              </a:cxnLst>
              <a:rect l="0" t="0" r="r" b="b"/>
              <a:pathLst>
                <a:path w="99" h="49">
                  <a:moveTo>
                    <a:pt x="95" y="49"/>
                  </a:moveTo>
                  <a:lnTo>
                    <a:pt x="99" y="40"/>
                  </a:lnTo>
                  <a:lnTo>
                    <a:pt x="98" y="4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94" y="49"/>
                  </a:lnTo>
                  <a:lnTo>
                    <a:pt x="95" y="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29" name="Freeform 101"/>
            <p:cNvSpPr>
              <a:spLocks/>
            </p:cNvSpPr>
            <p:nvPr/>
          </p:nvSpPr>
          <p:spPr bwMode="auto">
            <a:xfrm>
              <a:off x="6607176" y="2625725"/>
              <a:ext cx="112713" cy="6032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68" y="38"/>
                </a:cxn>
                <a:cxn ang="0">
                  <a:pos x="71" y="29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71" h="38">
                  <a:moveTo>
                    <a:pt x="0" y="11"/>
                  </a:moveTo>
                  <a:lnTo>
                    <a:pt x="68" y="38"/>
                  </a:lnTo>
                  <a:lnTo>
                    <a:pt x="71" y="29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30" name="Freeform 102"/>
            <p:cNvSpPr>
              <a:spLocks/>
            </p:cNvSpPr>
            <p:nvPr/>
          </p:nvSpPr>
          <p:spPr bwMode="auto">
            <a:xfrm>
              <a:off x="6607176" y="2705100"/>
              <a:ext cx="85725" cy="49213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51" y="31"/>
                </a:cxn>
                <a:cxn ang="0">
                  <a:pos x="54" y="22"/>
                </a:cxn>
                <a:cxn ang="0">
                  <a:pos x="0" y="0"/>
                </a:cxn>
                <a:cxn ang="0">
                  <a:pos x="0" y="10"/>
                </a:cxn>
              </a:cxnLst>
              <a:rect l="0" t="0" r="r" b="b"/>
              <a:pathLst>
                <a:path w="54" h="31">
                  <a:moveTo>
                    <a:pt x="0" y="10"/>
                  </a:moveTo>
                  <a:lnTo>
                    <a:pt x="51" y="31"/>
                  </a:lnTo>
                  <a:lnTo>
                    <a:pt x="54" y="22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31" name="Freeform 103"/>
            <p:cNvSpPr>
              <a:spLocks/>
            </p:cNvSpPr>
            <p:nvPr/>
          </p:nvSpPr>
          <p:spPr bwMode="auto">
            <a:xfrm>
              <a:off x="6607176" y="2660650"/>
              <a:ext cx="100013" cy="55563"/>
            </a:xfrm>
            <a:custGeom>
              <a:avLst/>
              <a:gdLst/>
              <a:ahLst/>
              <a:cxnLst>
                <a:cxn ang="0">
                  <a:pos x="63" y="25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59" y="35"/>
                </a:cxn>
                <a:cxn ang="0">
                  <a:pos x="63" y="25"/>
                </a:cxn>
              </a:cxnLst>
              <a:rect l="0" t="0" r="r" b="b"/>
              <a:pathLst>
                <a:path w="63" h="35">
                  <a:moveTo>
                    <a:pt x="63" y="25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59" y="35"/>
                  </a:lnTo>
                  <a:lnTo>
                    <a:pt x="63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32" name="Freeform 104"/>
            <p:cNvSpPr>
              <a:spLocks/>
            </p:cNvSpPr>
            <p:nvPr/>
          </p:nvSpPr>
          <p:spPr bwMode="auto">
            <a:xfrm>
              <a:off x="6567488" y="2439988"/>
              <a:ext cx="247650" cy="369888"/>
            </a:xfrm>
            <a:custGeom>
              <a:avLst/>
              <a:gdLst/>
              <a:ahLst/>
              <a:cxnLst>
                <a:cxn ang="0">
                  <a:pos x="155" y="59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0" y="22"/>
                </a:cxn>
                <a:cxn ang="0">
                  <a:pos x="17" y="22"/>
                </a:cxn>
                <a:cxn ang="0">
                  <a:pos x="18" y="19"/>
                </a:cxn>
                <a:cxn ang="0">
                  <a:pos x="136" y="67"/>
                </a:cxn>
                <a:cxn ang="0">
                  <a:pos x="76" y="214"/>
                </a:cxn>
                <a:cxn ang="0">
                  <a:pos x="25" y="193"/>
                </a:cxn>
                <a:cxn ang="0">
                  <a:pos x="25" y="208"/>
                </a:cxn>
                <a:cxn ang="0">
                  <a:pos x="84" y="233"/>
                </a:cxn>
                <a:cxn ang="0">
                  <a:pos x="85" y="233"/>
                </a:cxn>
                <a:cxn ang="0">
                  <a:pos x="156" y="59"/>
                </a:cxn>
                <a:cxn ang="0">
                  <a:pos x="155" y="59"/>
                </a:cxn>
              </a:cxnLst>
              <a:rect l="0" t="0" r="r" b="b"/>
              <a:pathLst>
                <a:path w="156" h="233">
                  <a:moveTo>
                    <a:pt x="155" y="59"/>
                  </a:moveTo>
                  <a:lnTo>
                    <a:pt x="10" y="0"/>
                  </a:lnTo>
                  <a:lnTo>
                    <a:pt x="9" y="0"/>
                  </a:lnTo>
                  <a:lnTo>
                    <a:pt x="0" y="22"/>
                  </a:lnTo>
                  <a:lnTo>
                    <a:pt x="17" y="22"/>
                  </a:lnTo>
                  <a:lnTo>
                    <a:pt x="18" y="19"/>
                  </a:lnTo>
                  <a:lnTo>
                    <a:pt x="136" y="67"/>
                  </a:lnTo>
                  <a:lnTo>
                    <a:pt x="76" y="214"/>
                  </a:lnTo>
                  <a:lnTo>
                    <a:pt x="25" y="193"/>
                  </a:lnTo>
                  <a:lnTo>
                    <a:pt x="25" y="208"/>
                  </a:lnTo>
                  <a:lnTo>
                    <a:pt x="84" y="233"/>
                  </a:lnTo>
                  <a:lnTo>
                    <a:pt x="85" y="233"/>
                  </a:lnTo>
                  <a:lnTo>
                    <a:pt x="156" y="59"/>
                  </a:lnTo>
                  <a:lnTo>
                    <a:pt x="155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33" name="Freeform 105"/>
            <p:cNvSpPr>
              <a:spLocks noEditPoints="1"/>
            </p:cNvSpPr>
            <p:nvPr/>
          </p:nvSpPr>
          <p:spPr bwMode="auto">
            <a:xfrm>
              <a:off x="6256338" y="2441575"/>
              <a:ext cx="149225" cy="250825"/>
            </a:xfrm>
            <a:custGeom>
              <a:avLst/>
              <a:gdLst/>
              <a:ahLst/>
              <a:cxnLst>
                <a:cxn ang="0">
                  <a:pos x="292" y="447"/>
                </a:cxn>
                <a:cxn ang="0">
                  <a:pos x="110" y="0"/>
                </a:cxn>
                <a:cxn ang="0">
                  <a:pos x="0" y="45"/>
                </a:cxn>
                <a:cxn ang="0">
                  <a:pos x="182" y="491"/>
                </a:cxn>
                <a:cxn ang="0">
                  <a:pos x="292" y="447"/>
                </a:cxn>
                <a:cxn ang="0">
                  <a:pos x="99" y="19"/>
                </a:cxn>
                <a:cxn ang="0">
                  <a:pos x="220" y="315"/>
                </a:cxn>
                <a:cxn ang="0">
                  <a:pos x="215" y="338"/>
                </a:cxn>
                <a:cxn ang="0">
                  <a:pos x="195" y="325"/>
                </a:cxn>
                <a:cxn ang="0">
                  <a:pos x="75" y="29"/>
                </a:cxn>
                <a:cxn ang="0">
                  <a:pos x="99" y="19"/>
                </a:cxn>
                <a:cxn ang="0">
                  <a:pos x="165" y="358"/>
                </a:cxn>
                <a:cxn ang="0">
                  <a:pos x="146" y="345"/>
                </a:cxn>
                <a:cxn ang="0">
                  <a:pos x="25" y="49"/>
                </a:cxn>
                <a:cxn ang="0">
                  <a:pos x="50" y="39"/>
                </a:cxn>
                <a:cxn ang="0">
                  <a:pos x="170" y="335"/>
                </a:cxn>
                <a:cxn ang="0">
                  <a:pos x="165" y="358"/>
                </a:cxn>
              </a:cxnLst>
              <a:rect l="0" t="0" r="r" b="b"/>
              <a:pathLst>
                <a:path w="292" h="491">
                  <a:moveTo>
                    <a:pt x="292" y="447"/>
                  </a:moveTo>
                  <a:cubicBezTo>
                    <a:pt x="110" y="0"/>
                    <a:pt x="110" y="0"/>
                    <a:pt x="110" y="0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182" y="491"/>
                    <a:pt x="182" y="491"/>
                    <a:pt x="182" y="491"/>
                  </a:cubicBezTo>
                  <a:lnTo>
                    <a:pt x="292" y="447"/>
                  </a:lnTo>
                  <a:close/>
                  <a:moveTo>
                    <a:pt x="99" y="19"/>
                  </a:moveTo>
                  <a:cubicBezTo>
                    <a:pt x="220" y="315"/>
                    <a:pt x="220" y="315"/>
                    <a:pt x="220" y="315"/>
                  </a:cubicBezTo>
                  <a:cubicBezTo>
                    <a:pt x="224" y="325"/>
                    <a:pt x="222" y="335"/>
                    <a:pt x="215" y="338"/>
                  </a:cubicBezTo>
                  <a:cubicBezTo>
                    <a:pt x="208" y="340"/>
                    <a:pt x="199" y="335"/>
                    <a:pt x="195" y="325"/>
                  </a:cubicBezTo>
                  <a:cubicBezTo>
                    <a:pt x="75" y="29"/>
                    <a:pt x="75" y="29"/>
                    <a:pt x="75" y="29"/>
                  </a:cubicBezTo>
                  <a:lnTo>
                    <a:pt x="99" y="19"/>
                  </a:lnTo>
                  <a:close/>
                  <a:moveTo>
                    <a:pt x="165" y="358"/>
                  </a:moveTo>
                  <a:cubicBezTo>
                    <a:pt x="159" y="361"/>
                    <a:pt x="150" y="355"/>
                    <a:pt x="146" y="345"/>
                  </a:cubicBezTo>
                  <a:cubicBezTo>
                    <a:pt x="25" y="49"/>
                    <a:pt x="25" y="49"/>
                    <a:pt x="25" y="49"/>
                  </a:cubicBezTo>
                  <a:cubicBezTo>
                    <a:pt x="50" y="39"/>
                    <a:pt x="50" y="39"/>
                    <a:pt x="50" y="39"/>
                  </a:cubicBezTo>
                  <a:cubicBezTo>
                    <a:pt x="170" y="335"/>
                    <a:pt x="170" y="335"/>
                    <a:pt x="170" y="335"/>
                  </a:cubicBezTo>
                  <a:cubicBezTo>
                    <a:pt x="174" y="345"/>
                    <a:pt x="172" y="355"/>
                    <a:pt x="165" y="35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0156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079" y="85272"/>
            <a:ext cx="11085297" cy="599016"/>
          </a:xfrm>
        </p:spPr>
        <p:txBody>
          <a:bodyPr/>
          <a:lstStyle/>
          <a:p>
            <a:pPr algn="ctr"/>
            <a:r>
              <a:rPr lang="lt-LT" sz="2800" dirty="0">
                <a:solidFill>
                  <a:schemeClr val="accent1">
                    <a:lumMod val="75000"/>
                  </a:schemeClr>
                </a:solidFill>
              </a:rPr>
              <a:t>PAGRINDINIAI REIKALAVIMAI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24504" y="1202227"/>
            <a:ext cx="1539875" cy="1182688"/>
            <a:chOff x="1116013" y="1597026"/>
            <a:chExt cx="1539875" cy="1182688"/>
          </a:xfrm>
        </p:grpSpPr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116013" y="1597026"/>
              <a:ext cx="1539875" cy="1182688"/>
            </a:xfrm>
            <a:custGeom>
              <a:avLst/>
              <a:gdLst>
                <a:gd name="T0" fmla="*/ 367 w 407"/>
                <a:gd name="T1" fmla="*/ 98 h 312"/>
                <a:gd name="T2" fmla="*/ 390 w 407"/>
                <a:gd name="T3" fmla="*/ 150 h 312"/>
                <a:gd name="T4" fmla="*/ 367 w 407"/>
                <a:gd name="T5" fmla="*/ 159 h 312"/>
                <a:gd name="T6" fmla="*/ 305 w 407"/>
                <a:gd name="T7" fmla="*/ 159 h 312"/>
                <a:gd name="T8" fmla="*/ 283 w 407"/>
                <a:gd name="T9" fmla="*/ 209 h 312"/>
                <a:gd name="T10" fmla="*/ 263 w 407"/>
                <a:gd name="T11" fmla="*/ 260 h 312"/>
                <a:gd name="T12" fmla="*/ 238 w 407"/>
                <a:gd name="T13" fmla="*/ 311 h 312"/>
                <a:gd name="T14" fmla="*/ 157 w 407"/>
                <a:gd name="T15" fmla="*/ 312 h 312"/>
                <a:gd name="T16" fmla="*/ 46 w 407"/>
                <a:gd name="T17" fmla="*/ 283 h 312"/>
                <a:gd name="T18" fmla="*/ 5 w 407"/>
                <a:gd name="T19" fmla="*/ 272 h 312"/>
                <a:gd name="T20" fmla="*/ 0 w 407"/>
                <a:gd name="T21" fmla="*/ 256 h 312"/>
                <a:gd name="T22" fmla="*/ 0 w 407"/>
                <a:gd name="T23" fmla="*/ 128 h 312"/>
                <a:gd name="T24" fmla="*/ 20 w 407"/>
                <a:gd name="T25" fmla="*/ 102 h 312"/>
                <a:gd name="T26" fmla="*/ 50 w 407"/>
                <a:gd name="T27" fmla="*/ 99 h 312"/>
                <a:gd name="T28" fmla="*/ 191 w 407"/>
                <a:gd name="T29" fmla="*/ 17 h 312"/>
                <a:gd name="T30" fmla="*/ 244 w 407"/>
                <a:gd name="T31" fmla="*/ 17 h 312"/>
                <a:gd name="T32" fmla="*/ 230 w 407"/>
                <a:gd name="T33" fmla="*/ 71 h 312"/>
                <a:gd name="T34" fmla="*/ 196 w 407"/>
                <a:gd name="T35" fmla="*/ 98 h 312"/>
                <a:gd name="T36" fmla="*/ 367 w 407"/>
                <a:gd name="T37" fmla="*/ 98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07" h="312">
                  <a:moveTo>
                    <a:pt x="367" y="98"/>
                  </a:moveTo>
                  <a:cubicBezTo>
                    <a:pt x="402" y="98"/>
                    <a:pt x="407" y="135"/>
                    <a:pt x="390" y="150"/>
                  </a:cubicBezTo>
                  <a:cubicBezTo>
                    <a:pt x="385" y="156"/>
                    <a:pt x="377" y="159"/>
                    <a:pt x="367" y="159"/>
                  </a:cubicBezTo>
                  <a:cubicBezTo>
                    <a:pt x="305" y="159"/>
                    <a:pt x="305" y="159"/>
                    <a:pt x="305" y="159"/>
                  </a:cubicBezTo>
                  <a:cubicBezTo>
                    <a:pt x="318" y="174"/>
                    <a:pt x="314" y="207"/>
                    <a:pt x="283" y="209"/>
                  </a:cubicBezTo>
                  <a:cubicBezTo>
                    <a:pt x="297" y="224"/>
                    <a:pt x="293" y="257"/>
                    <a:pt x="263" y="260"/>
                  </a:cubicBezTo>
                  <a:cubicBezTo>
                    <a:pt x="277" y="276"/>
                    <a:pt x="272" y="311"/>
                    <a:pt x="238" y="311"/>
                  </a:cubicBezTo>
                  <a:cubicBezTo>
                    <a:pt x="157" y="312"/>
                    <a:pt x="157" y="312"/>
                    <a:pt x="157" y="312"/>
                  </a:cubicBezTo>
                  <a:cubicBezTo>
                    <a:pt x="114" y="312"/>
                    <a:pt x="85" y="294"/>
                    <a:pt x="46" y="283"/>
                  </a:cubicBezTo>
                  <a:cubicBezTo>
                    <a:pt x="35" y="280"/>
                    <a:pt x="17" y="288"/>
                    <a:pt x="5" y="272"/>
                  </a:cubicBezTo>
                  <a:cubicBezTo>
                    <a:pt x="2" y="268"/>
                    <a:pt x="0" y="262"/>
                    <a:pt x="0" y="256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15"/>
                    <a:pt x="8" y="105"/>
                    <a:pt x="20" y="102"/>
                  </a:cubicBezTo>
                  <a:cubicBezTo>
                    <a:pt x="30" y="100"/>
                    <a:pt x="42" y="101"/>
                    <a:pt x="50" y="99"/>
                  </a:cubicBezTo>
                  <a:cubicBezTo>
                    <a:pt x="107" y="84"/>
                    <a:pt x="145" y="56"/>
                    <a:pt x="191" y="17"/>
                  </a:cubicBezTo>
                  <a:cubicBezTo>
                    <a:pt x="205" y="5"/>
                    <a:pt x="231" y="0"/>
                    <a:pt x="244" y="17"/>
                  </a:cubicBezTo>
                  <a:cubicBezTo>
                    <a:pt x="258" y="36"/>
                    <a:pt x="245" y="59"/>
                    <a:pt x="230" y="71"/>
                  </a:cubicBezTo>
                  <a:cubicBezTo>
                    <a:pt x="218" y="80"/>
                    <a:pt x="208" y="89"/>
                    <a:pt x="196" y="98"/>
                  </a:cubicBezTo>
                  <a:cubicBezTo>
                    <a:pt x="367" y="98"/>
                    <a:pt x="367" y="98"/>
                    <a:pt x="367" y="98"/>
                  </a:cubicBezTo>
                  <a:close/>
                </a:path>
              </a:pathLst>
            </a:custGeom>
            <a:solidFill>
              <a:schemeClr val="tx1">
                <a:lumMod val="10000"/>
                <a:lumOff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154113" y="1639888"/>
              <a:ext cx="1447800" cy="1101725"/>
            </a:xfrm>
            <a:custGeom>
              <a:avLst/>
              <a:gdLst>
                <a:gd name="T0" fmla="*/ 228 w 383"/>
                <a:gd name="T1" fmla="*/ 249 h 291"/>
                <a:gd name="T2" fmla="*/ 175 w 383"/>
                <a:gd name="T3" fmla="*/ 249 h 291"/>
                <a:gd name="T4" fmla="*/ 175 w 383"/>
                <a:gd name="T5" fmla="*/ 239 h 291"/>
                <a:gd name="T6" fmla="*/ 248 w 383"/>
                <a:gd name="T7" fmla="*/ 239 h 291"/>
                <a:gd name="T8" fmla="*/ 265 w 383"/>
                <a:gd name="T9" fmla="*/ 204 h 291"/>
                <a:gd name="T10" fmla="*/ 248 w 383"/>
                <a:gd name="T11" fmla="*/ 199 h 291"/>
                <a:gd name="T12" fmla="*/ 184 w 383"/>
                <a:gd name="T13" fmla="*/ 199 h 291"/>
                <a:gd name="T14" fmla="*/ 184 w 383"/>
                <a:gd name="T15" fmla="*/ 188 h 291"/>
                <a:gd name="T16" fmla="*/ 270 w 383"/>
                <a:gd name="T17" fmla="*/ 188 h 291"/>
                <a:gd name="T18" fmla="*/ 286 w 383"/>
                <a:gd name="T19" fmla="*/ 153 h 291"/>
                <a:gd name="T20" fmla="*/ 270 w 383"/>
                <a:gd name="T21" fmla="*/ 148 h 291"/>
                <a:gd name="T22" fmla="*/ 193 w 383"/>
                <a:gd name="T23" fmla="*/ 148 h 291"/>
                <a:gd name="T24" fmla="*/ 193 w 383"/>
                <a:gd name="T25" fmla="*/ 137 h 291"/>
                <a:gd name="T26" fmla="*/ 357 w 383"/>
                <a:gd name="T27" fmla="*/ 137 h 291"/>
                <a:gd name="T28" fmla="*/ 373 w 383"/>
                <a:gd name="T29" fmla="*/ 102 h 291"/>
                <a:gd name="T30" fmla="*/ 357 w 383"/>
                <a:gd name="T31" fmla="*/ 97 h 291"/>
                <a:gd name="T32" fmla="*/ 169 w 383"/>
                <a:gd name="T33" fmla="*/ 97 h 291"/>
                <a:gd name="T34" fmla="*/ 167 w 383"/>
                <a:gd name="T35" fmla="*/ 87 h 291"/>
                <a:gd name="T36" fmla="*/ 213 w 383"/>
                <a:gd name="T37" fmla="*/ 52 h 291"/>
                <a:gd name="T38" fmla="*/ 225 w 383"/>
                <a:gd name="T39" fmla="*/ 12 h 291"/>
                <a:gd name="T40" fmla="*/ 187 w 383"/>
                <a:gd name="T41" fmla="*/ 14 h 291"/>
                <a:gd name="T42" fmla="*/ 43 w 383"/>
                <a:gd name="T43" fmla="*/ 98 h 291"/>
                <a:gd name="T44" fmla="*/ 0 w 383"/>
                <a:gd name="T45" fmla="*/ 117 h 291"/>
                <a:gd name="T46" fmla="*/ 0 w 383"/>
                <a:gd name="T47" fmla="*/ 245 h 291"/>
                <a:gd name="T48" fmla="*/ 12 w 383"/>
                <a:gd name="T49" fmla="*/ 261 h 291"/>
                <a:gd name="T50" fmla="*/ 39 w 383"/>
                <a:gd name="T51" fmla="*/ 263 h 291"/>
                <a:gd name="T52" fmla="*/ 147 w 383"/>
                <a:gd name="T53" fmla="*/ 290 h 291"/>
                <a:gd name="T54" fmla="*/ 228 w 383"/>
                <a:gd name="T55" fmla="*/ 290 h 291"/>
                <a:gd name="T56" fmla="*/ 244 w 383"/>
                <a:gd name="T57" fmla="*/ 255 h 291"/>
                <a:gd name="T58" fmla="*/ 228 w 383"/>
                <a:gd name="T59" fmla="*/ 249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83" h="291">
                  <a:moveTo>
                    <a:pt x="228" y="249"/>
                  </a:moveTo>
                  <a:cubicBezTo>
                    <a:pt x="175" y="249"/>
                    <a:pt x="175" y="249"/>
                    <a:pt x="175" y="249"/>
                  </a:cubicBezTo>
                  <a:cubicBezTo>
                    <a:pt x="169" y="249"/>
                    <a:pt x="169" y="239"/>
                    <a:pt x="175" y="239"/>
                  </a:cubicBezTo>
                  <a:cubicBezTo>
                    <a:pt x="248" y="239"/>
                    <a:pt x="248" y="239"/>
                    <a:pt x="248" y="239"/>
                  </a:cubicBezTo>
                  <a:cubicBezTo>
                    <a:pt x="274" y="239"/>
                    <a:pt x="274" y="213"/>
                    <a:pt x="265" y="204"/>
                  </a:cubicBezTo>
                  <a:cubicBezTo>
                    <a:pt x="261" y="201"/>
                    <a:pt x="256" y="199"/>
                    <a:pt x="248" y="199"/>
                  </a:cubicBezTo>
                  <a:cubicBezTo>
                    <a:pt x="184" y="199"/>
                    <a:pt x="184" y="199"/>
                    <a:pt x="184" y="199"/>
                  </a:cubicBezTo>
                  <a:cubicBezTo>
                    <a:pt x="178" y="199"/>
                    <a:pt x="178" y="188"/>
                    <a:pt x="184" y="188"/>
                  </a:cubicBezTo>
                  <a:cubicBezTo>
                    <a:pt x="270" y="188"/>
                    <a:pt x="270" y="188"/>
                    <a:pt x="270" y="188"/>
                  </a:cubicBezTo>
                  <a:cubicBezTo>
                    <a:pt x="295" y="188"/>
                    <a:pt x="295" y="162"/>
                    <a:pt x="286" y="153"/>
                  </a:cubicBezTo>
                  <a:cubicBezTo>
                    <a:pt x="282" y="150"/>
                    <a:pt x="277" y="148"/>
                    <a:pt x="270" y="148"/>
                  </a:cubicBezTo>
                  <a:cubicBezTo>
                    <a:pt x="193" y="148"/>
                    <a:pt x="193" y="148"/>
                    <a:pt x="193" y="148"/>
                  </a:cubicBezTo>
                  <a:cubicBezTo>
                    <a:pt x="187" y="148"/>
                    <a:pt x="187" y="137"/>
                    <a:pt x="193" y="137"/>
                  </a:cubicBezTo>
                  <a:cubicBezTo>
                    <a:pt x="357" y="137"/>
                    <a:pt x="357" y="137"/>
                    <a:pt x="357" y="137"/>
                  </a:cubicBezTo>
                  <a:cubicBezTo>
                    <a:pt x="383" y="137"/>
                    <a:pt x="383" y="111"/>
                    <a:pt x="373" y="102"/>
                  </a:cubicBezTo>
                  <a:cubicBezTo>
                    <a:pt x="370" y="99"/>
                    <a:pt x="364" y="97"/>
                    <a:pt x="357" y="97"/>
                  </a:cubicBezTo>
                  <a:cubicBezTo>
                    <a:pt x="169" y="97"/>
                    <a:pt x="169" y="97"/>
                    <a:pt x="169" y="97"/>
                  </a:cubicBezTo>
                  <a:cubicBezTo>
                    <a:pt x="164" y="97"/>
                    <a:pt x="162" y="91"/>
                    <a:pt x="167" y="87"/>
                  </a:cubicBezTo>
                  <a:cubicBezTo>
                    <a:pt x="186" y="75"/>
                    <a:pt x="197" y="65"/>
                    <a:pt x="213" y="52"/>
                  </a:cubicBezTo>
                  <a:cubicBezTo>
                    <a:pt x="225" y="43"/>
                    <a:pt x="236" y="25"/>
                    <a:pt x="225" y="12"/>
                  </a:cubicBezTo>
                  <a:cubicBezTo>
                    <a:pt x="216" y="0"/>
                    <a:pt x="197" y="6"/>
                    <a:pt x="187" y="14"/>
                  </a:cubicBezTo>
                  <a:cubicBezTo>
                    <a:pt x="141" y="54"/>
                    <a:pt x="102" y="82"/>
                    <a:pt x="43" y="98"/>
                  </a:cubicBezTo>
                  <a:cubicBezTo>
                    <a:pt x="30" y="101"/>
                    <a:pt x="0" y="96"/>
                    <a:pt x="0" y="117"/>
                  </a:cubicBezTo>
                  <a:cubicBezTo>
                    <a:pt x="0" y="245"/>
                    <a:pt x="0" y="245"/>
                    <a:pt x="0" y="245"/>
                  </a:cubicBezTo>
                  <a:cubicBezTo>
                    <a:pt x="0" y="253"/>
                    <a:pt x="5" y="259"/>
                    <a:pt x="12" y="261"/>
                  </a:cubicBezTo>
                  <a:cubicBezTo>
                    <a:pt x="20" y="263"/>
                    <a:pt x="29" y="260"/>
                    <a:pt x="39" y="263"/>
                  </a:cubicBezTo>
                  <a:cubicBezTo>
                    <a:pt x="77" y="273"/>
                    <a:pt x="106" y="291"/>
                    <a:pt x="147" y="290"/>
                  </a:cubicBezTo>
                  <a:cubicBezTo>
                    <a:pt x="228" y="290"/>
                    <a:pt x="228" y="290"/>
                    <a:pt x="228" y="290"/>
                  </a:cubicBezTo>
                  <a:cubicBezTo>
                    <a:pt x="254" y="290"/>
                    <a:pt x="253" y="264"/>
                    <a:pt x="244" y="255"/>
                  </a:cubicBezTo>
                  <a:cubicBezTo>
                    <a:pt x="240" y="252"/>
                    <a:pt x="235" y="249"/>
                    <a:pt x="228" y="24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AutoShape 95"/>
          <p:cNvSpPr>
            <a:spLocks noChangeArrowheads="1"/>
          </p:cNvSpPr>
          <p:nvPr/>
        </p:nvSpPr>
        <p:spPr bwMode="gray">
          <a:xfrm>
            <a:off x="2162957" y="804440"/>
            <a:ext cx="6943084" cy="1820752"/>
          </a:xfrm>
          <a:prstGeom prst="roundRect">
            <a:avLst>
              <a:gd name="adj" fmla="val 11413"/>
            </a:avLst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vert="eaVert"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1024152" y="3178237"/>
            <a:ext cx="1539875" cy="1182688"/>
            <a:chOff x="1116013" y="1597026"/>
            <a:chExt cx="1539875" cy="1182688"/>
          </a:xfrm>
        </p:grpSpPr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1116013" y="1597026"/>
              <a:ext cx="1539875" cy="1182688"/>
            </a:xfrm>
            <a:custGeom>
              <a:avLst/>
              <a:gdLst>
                <a:gd name="T0" fmla="*/ 367 w 407"/>
                <a:gd name="T1" fmla="*/ 98 h 312"/>
                <a:gd name="T2" fmla="*/ 390 w 407"/>
                <a:gd name="T3" fmla="*/ 150 h 312"/>
                <a:gd name="T4" fmla="*/ 367 w 407"/>
                <a:gd name="T5" fmla="*/ 159 h 312"/>
                <a:gd name="T6" fmla="*/ 305 w 407"/>
                <a:gd name="T7" fmla="*/ 159 h 312"/>
                <a:gd name="T8" fmla="*/ 283 w 407"/>
                <a:gd name="T9" fmla="*/ 209 h 312"/>
                <a:gd name="T10" fmla="*/ 263 w 407"/>
                <a:gd name="T11" fmla="*/ 260 h 312"/>
                <a:gd name="T12" fmla="*/ 238 w 407"/>
                <a:gd name="T13" fmla="*/ 311 h 312"/>
                <a:gd name="T14" fmla="*/ 157 w 407"/>
                <a:gd name="T15" fmla="*/ 312 h 312"/>
                <a:gd name="T16" fmla="*/ 46 w 407"/>
                <a:gd name="T17" fmla="*/ 283 h 312"/>
                <a:gd name="T18" fmla="*/ 5 w 407"/>
                <a:gd name="T19" fmla="*/ 272 h 312"/>
                <a:gd name="T20" fmla="*/ 0 w 407"/>
                <a:gd name="T21" fmla="*/ 256 h 312"/>
                <a:gd name="T22" fmla="*/ 0 w 407"/>
                <a:gd name="T23" fmla="*/ 128 h 312"/>
                <a:gd name="T24" fmla="*/ 20 w 407"/>
                <a:gd name="T25" fmla="*/ 102 h 312"/>
                <a:gd name="T26" fmla="*/ 50 w 407"/>
                <a:gd name="T27" fmla="*/ 99 h 312"/>
                <a:gd name="T28" fmla="*/ 191 w 407"/>
                <a:gd name="T29" fmla="*/ 17 h 312"/>
                <a:gd name="T30" fmla="*/ 244 w 407"/>
                <a:gd name="T31" fmla="*/ 17 h 312"/>
                <a:gd name="T32" fmla="*/ 230 w 407"/>
                <a:gd name="T33" fmla="*/ 71 h 312"/>
                <a:gd name="T34" fmla="*/ 196 w 407"/>
                <a:gd name="T35" fmla="*/ 98 h 312"/>
                <a:gd name="T36" fmla="*/ 367 w 407"/>
                <a:gd name="T37" fmla="*/ 98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07" h="312">
                  <a:moveTo>
                    <a:pt x="367" y="98"/>
                  </a:moveTo>
                  <a:cubicBezTo>
                    <a:pt x="402" y="98"/>
                    <a:pt x="407" y="135"/>
                    <a:pt x="390" y="150"/>
                  </a:cubicBezTo>
                  <a:cubicBezTo>
                    <a:pt x="385" y="156"/>
                    <a:pt x="377" y="159"/>
                    <a:pt x="367" y="159"/>
                  </a:cubicBezTo>
                  <a:cubicBezTo>
                    <a:pt x="305" y="159"/>
                    <a:pt x="305" y="159"/>
                    <a:pt x="305" y="159"/>
                  </a:cubicBezTo>
                  <a:cubicBezTo>
                    <a:pt x="318" y="174"/>
                    <a:pt x="314" y="207"/>
                    <a:pt x="283" y="209"/>
                  </a:cubicBezTo>
                  <a:cubicBezTo>
                    <a:pt x="297" y="224"/>
                    <a:pt x="293" y="257"/>
                    <a:pt x="263" y="260"/>
                  </a:cubicBezTo>
                  <a:cubicBezTo>
                    <a:pt x="277" y="276"/>
                    <a:pt x="272" y="311"/>
                    <a:pt x="238" y="311"/>
                  </a:cubicBezTo>
                  <a:cubicBezTo>
                    <a:pt x="157" y="312"/>
                    <a:pt x="157" y="312"/>
                    <a:pt x="157" y="312"/>
                  </a:cubicBezTo>
                  <a:cubicBezTo>
                    <a:pt x="114" y="312"/>
                    <a:pt x="85" y="294"/>
                    <a:pt x="46" y="283"/>
                  </a:cubicBezTo>
                  <a:cubicBezTo>
                    <a:pt x="35" y="280"/>
                    <a:pt x="17" y="288"/>
                    <a:pt x="5" y="272"/>
                  </a:cubicBezTo>
                  <a:cubicBezTo>
                    <a:pt x="2" y="268"/>
                    <a:pt x="0" y="262"/>
                    <a:pt x="0" y="256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15"/>
                    <a:pt x="8" y="105"/>
                    <a:pt x="20" y="102"/>
                  </a:cubicBezTo>
                  <a:cubicBezTo>
                    <a:pt x="30" y="100"/>
                    <a:pt x="42" y="101"/>
                    <a:pt x="50" y="99"/>
                  </a:cubicBezTo>
                  <a:cubicBezTo>
                    <a:pt x="107" y="84"/>
                    <a:pt x="145" y="56"/>
                    <a:pt x="191" y="17"/>
                  </a:cubicBezTo>
                  <a:cubicBezTo>
                    <a:pt x="205" y="5"/>
                    <a:pt x="231" y="0"/>
                    <a:pt x="244" y="17"/>
                  </a:cubicBezTo>
                  <a:cubicBezTo>
                    <a:pt x="258" y="36"/>
                    <a:pt x="245" y="59"/>
                    <a:pt x="230" y="71"/>
                  </a:cubicBezTo>
                  <a:cubicBezTo>
                    <a:pt x="218" y="80"/>
                    <a:pt x="208" y="89"/>
                    <a:pt x="196" y="98"/>
                  </a:cubicBezTo>
                  <a:cubicBezTo>
                    <a:pt x="367" y="98"/>
                    <a:pt x="367" y="98"/>
                    <a:pt x="367" y="98"/>
                  </a:cubicBezTo>
                  <a:close/>
                </a:path>
              </a:pathLst>
            </a:custGeom>
            <a:solidFill>
              <a:schemeClr val="tx1">
                <a:lumMod val="10000"/>
                <a:lumOff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1154113" y="1639888"/>
              <a:ext cx="1447800" cy="1101725"/>
            </a:xfrm>
            <a:custGeom>
              <a:avLst/>
              <a:gdLst>
                <a:gd name="T0" fmla="*/ 228 w 383"/>
                <a:gd name="T1" fmla="*/ 249 h 291"/>
                <a:gd name="T2" fmla="*/ 175 w 383"/>
                <a:gd name="T3" fmla="*/ 249 h 291"/>
                <a:gd name="T4" fmla="*/ 175 w 383"/>
                <a:gd name="T5" fmla="*/ 239 h 291"/>
                <a:gd name="T6" fmla="*/ 248 w 383"/>
                <a:gd name="T7" fmla="*/ 239 h 291"/>
                <a:gd name="T8" fmla="*/ 265 w 383"/>
                <a:gd name="T9" fmla="*/ 204 h 291"/>
                <a:gd name="T10" fmla="*/ 248 w 383"/>
                <a:gd name="T11" fmla="*/ 199 h 291"/>
                <a:gd name="T12" fmla="*/ 184 w 383"/>
                <a:gd name="T13" fmla="*/ 199 h 291"/>
                <a:gd name="T14" fmla="*/ 184 w 383"/>
                <a:gd name="T15" fmla="*/ 188 h 291"/>
                <a:gd name="T16" fmla="*/ 270 w 383"/>
                <a:gd name="T17" fmla="*/ 188 h 291"/>
                <a:gd name="T18" fmla="*/ 286 w 383"/>
                <a:gd name="T19" fmla="*/ 153 h 291"/>
                <a:gd name="T20" fmla="*/ 270 w 383"/>
                <a:gd name="T21" fmla="*/ 148 h 291"/>
                <a:gd name="T22" fmla="*/ 193 w 383"/>
                <a:gd name="T23" fmla="*/ 148 h 291"/>
                <a:gd name="T24" fmla="*/ 193 w 383"/>
                <a:gd name="T25" fmla="*/ 137 h 291"/>
                <a:gd name="T26" fmla="*/ 357 w 383"/>
                <a:gd name="T27" fmla="*/ 137 h 291"/>
                <a:gd name="T28" fmla="*/ 373 w 383"/>
                <a:gd name="T29" fmla="*/ 102 h 291"/>
                <a:gd name="T30" fmla="*/ 357 w 383"/>
                <a:gd name="T31" fmla="*/ 97 h 291"/>
                <a:gd name="T32" fmla="*/ 169 w 383"/>
                <a:gd name="T33" fmla="*/ 97 h 291"/>
                <a:gd name="T34" fmla="*/ 167 w 383"/>
                <a:gd name="T35" fmla="*/ 87 h 291"/>
                <a:gd name="T36" fmla="*/ 213 w 383"/>
                <a:gd name="T37" fmla="*/ 52 h 291"/>
                <a:gd name="T38" fmla="*/ 225 w 383"/>
                <a:gd name="T39" fmla="*/ 12 h 291"/>
                <a:gd name="T40" fmla="*/ 187 w 383"/>
                <a:gd name="T41" fmla="*/ 14 h 291"/>
                <a:gd name="T42" fmla="*/ 43 w 383"/>
                <a:gd name="T43" fmla="*/ 98 h 291"/>
                <a:gd name="T44" fmla="*/ 0 w 383"/>
                <a:gd name="T45" fmla="*/ 117 h 291"/>
                <a:gd name="T46" fmla="*/ 0 w 383"/>
                <a:gd name="T47" fmla="*/ 245 h 291"/>
                <a:gd name="T48" fmla="*/ 12 w 383"/>
                <a:gd name="T49" fmla="*/ 261 h 291"/>
                <a:gd name="T50" fmla="*/ 39 w 383"/>
                <a:gd name="T51" fmla="*/ 263 h 291"/>
                <a:gd name="T52" fmla="*/ 147 w 383"/>
                <a:gd name="T53" fmla="*/ 290 h 291"/>
                <a:gd name="T54" fmla="*/ 228 w 383"/>
                <a:gd name="T55" fmla="*/ 290 h 291"/>
                <a:gd name="T56" fmla="*/ 244 w 383"/>
                <a:gd name="T57" fmla="*/ 255 h 291"/>
                <a:gd name="T58" fmla="*/ 228 w 383"/>
                <a:gd name="T59" fmla="*/ 249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83" h="291">
                  <a:moveTo>
                    <a:pt x="228" y="249"/>
                  </a:moveTo>
                  <a:cubicBezTo>
                    <a:pt x="175" y="249"/>
                    <a:pt x="175" y="249"/>
                    <a:pt x="175" y="249"/>
                  </a:cubicBezTo>
                  <a:cubicBezTo>
                    <a:pt x="169" y="249"/>
                    <a:pt x="169" y="239"/>
                    <a:pt x="175" y="239"/>
                  </a:cubicBezTo>
                  <a:cubicBezTo>
                    <a:pt x="248" y="239"/>
                    <a:pt x="248" y="239"/>
                    <a:pt x="248" y="239"/>
                  </a:cubicBezTo>
                  <a:cubicBezTo>
                    <a:pt x="274" y="239"/>
                    <a:pt x="274" y="213"/>
                    <a:pt x="265" y="204"/>
                  </a:cubicBezTo>
                  <a:cubicBezTo>
                    <a:pt x="261" y="201"/>
                    <a:pt x="256" y="199"/>
                    <a:pt x="248" y="199"/>
                  </a:cubicBezTo>
                  <a:cubicBezTo>
                    <a:pt x="184" y="199"/>
                    <a:pt x="184" y="199"/>
                    <a:pt x="184" y="199"/>
                  </a:cubicBezTo>
                  <a:cubicBezTo>
                    <a:pt x="178" y="199"/>
                    <a:pt x="178" y="188"/>
                    <a:pt x="184" y="188"/>
                  </a:cubicBezTo>
                  <a:cubicBezTo>
                    <a:pt x="270" y="188"/>
                    <a:pt x="270" y="188"/>
                    <a:pt x="270" y="188"/>
                  </a:cubicBezTo>
                  <a:cubicBezTo>
                    <a:pt x="295" y="188"/>
                    <a:pt x="295" y="162"/>
                    <a:pt x="286" y="153"/>
                  </a:cubicBezTo>
                  <a:cubicBezTo>
                    <a:pt x="282" y="150"/>
                    <a:pt x="277" y="148"/>
                    <a:pt x="270" y="148"/>
                  </a:cubicBezTo>
                  <a:cubicBezTo>
                    <a:pt x="193" y="148"/>
                    <a:pt x="193" y="148"/>
                    <a:pt x="193" y="148"/>
                  </a:cubicBezTo>
                  <a:cubicBezTo>
                    <a:pt x="187" y="148"/>
                    <a:pt x="187" y="137"/>
                    <a:pt x="193" y="137"/>
                  </a:cubicBezTo>
                  <a:cubicBezTo>
                    <a:pt x="357" y="137"/>
                    <a:pt x="357" y="137"/>
                    <a:pt x="357" y="137"/>
                  </a:cubicBezTo>
                  <a:cubicBezTo>
                    <a:pt x="383" y="137"/>
                    <a:pt x="383" y="111"/>
                    <a:pt x="373" y="102"/>
                  </a:cubicBezTo>
                  <a:cubicBezTo>
                    <a:pt x="370" y="99"/>
                    <a:pt x="364" y="97"/>
                    <a:pt x="357" y="97"/>
                  </a:cubicBezTo>
                  <a:cubicBezTo>
                    <a:pt x="169" y="97"/>
                    <a:pt x="169" y="97"/>
                    <a:pt x="169" y="97"/>
                  </a:cubicBezTo>
                  <a:cubicBezTo>
                    <a:pt x="164" y="97"/>
                    <a:pt x="162" y="91"/>
                    <a:pt x="167" y="87"/>
                  </a:cubicBezTo>
                  <a:cubicBezTo>
                    <a:pt x="186" y="75"/>
                    <a:pt x="197" y="65"/>
                    <a:pt x="213" y="52"/>
                  </a:cubicBezTo>
                  <a:cubicBezTo>
                    <a:pt x="225" y="43"/>
                    <a:pt x="236" y="25"/>
                    <a:pt x="225" y="12"/>
                  </a:cubicBezTo>
                  <a:cubicBezTo>
                    <a:pt x="216" y="0"/>
                    <a:pt x="197" y="6"/>
                    <a:pt x="187" y="14"/>
                  </a:cubicBezTo>
                  <a:cubicBezTo>
                    <a:pt x="141" y="54"/>
                    <a:pt x="102" y="82"/>
                    <a:pt x="43" y="98"/>
                  </a:cubicBezTo>
                  <a:cubicBezTo>
                    <a:pt x="30" y="101"/>
                    <a:pt x="0" y="96"/>
                    <a:pt x="0" y="117"/>
                  </a:cubicBezTo>
                  <a:cubicBezTo>
                    <a:pt x="0" y="245"/>
                    <a:pt x="0" y="245"/>
                    <a:pt x="0" y="245"/>
                  </a:cubicBezTo>
                  <a:cubicBezTo>
                    <a:pt x="0" y="253"/>
                    <a:pt x="5" y="259"/>
                    <a:pt x="12" y="261"/>
                  </a:cubicBezTo>
                  <a:cubicBezTo>
                    <a:pt x="20" y="263"/>
                    <a:pt x="29" y="260"/>
                    <a:pt x="39" y="263"/>
                  </a:cubicBezTo>
                  <a:cubicBezTo>
                    <a:pt x="77" y="273"/>
                    <a:pt x="106" y="291"/>
                    <a:pt x="147" y="290"/>
                  </a:cubicBezTo>
                  <a:cubicBezTo>
                    <a:pt x="228" y="290"/>
                    <a:pt x="228" y="290"/>
                    <a:pt x="228" y="290"/>
                  </a:cubicBezTo>
                  <a:cubicBezTo>
                    <a:pt x="254" y="290"/>
                    <a:pt x="253" y="264"/>
                    <a:pt x="244" y="255"/>
                  </a:cubicBezTo>
                  <a:cubicBezTo>
                    <a:pt x="240" y="252"/>
                    <a:pt x="235" y="249"/>
                    <a:pt x="228" y="2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1" name="AutoShape 95"/>
          <p:cNvSpPr>
            <a:spLocks noChangeArrowheads="1"/>
          </p:cNvSpPr>
          <p:nvPr/>
        </p:nvSpPr>
        <p:spPr bwMode="gray">
          <a:xfrm>
            <a:off x="2852420" y="3277157"/>
            <a:ext cx="6803128" cy="1130302"/>
          </a:xfrm>
          <a:prstGeom prst="roundRect">
            <a:avLst>
              <a:gd name="adj" fmla="val 11413"/>
            </a:avLst>
          </a:prstGeom>
          <a:noFill/>
          <a:ln w="28575" algn="ctr">
            <a:solidFill>
              <a:schemeClr val="accent2"/>
            </a:solidFill>
            <a:round/>
            <a:headEnd/>
            <a:tailEnd/>
          </a:ln>
          <a:effectLst/>
        </p:spPr>
        <p:txBody>
          <a:bodyPr vert="eaVert"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 flipH="1">
            <a:off x="4259997" y="3444091"/>
            <a:ext cx="5307600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lt-LT" sz="1600" dirty="0">
                <a:solidFill>
                  <a:schemeClr val="accent2">
                    <a:lumMod val="75000"/>
                  </a:schemeClr>
                </a:solidFill>
              </a:rPr>
              <a:t>Jeigu nėra baigtos viešųjų pirkimų procedūros darbams įsigyti, jas privaloma baigti iki finansavimo sutarties pasirašymo dienos.</a:t>
            </a:r>
            <a:endParaRPr lang="en-US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1964379" y="5059424"/>
            <a:ext cx="1539875" cy="1182688"/>
            <a:chOff x="1116013" y="1597026"/>
            <a:chExt cx="1539875" cy="1182688"/>
          </a:xfrm>
        </p:grpSpPr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1116013" y="1597026"/>
              <a:ext cx="1539875" cy="1182688"/>
            </a:xfrm>
            <a:custGeom>
              <a:avLst/>
              <a:gdLst>
                <a:gd name="T0" fmla="*/ 367 w 407"/>
                <a:gd name="T1" fmla="*/ 98 h 312"/>
                <a:gd name="T2" fmla="*/ 390 w 407"/>
                <a:gd name="T3" fmla="*/ 150 h 312"/>
                <a:gd name="T4" fmla="*/ 367 w 407"/>
                <a:gd name="T5" fmla="*/ 159 h 312"/>
                <a:gd name="T6" fmla="*/ 305 w 407"/>
                <a:gd name="T7" fmla="*/ 159 h 312"/>
                <a:gd name="T8" fmla="*/ 283 w 407"/>
                <a:gd name="T9" fmla="*/ 209 h 312"/>
                <a:gd name="T10" fmla="*/ 263 w 407"/>
                <a:gd name="T11" fmla="*/ 260 h 312"/>
                <a:gd name="T12" fmla="*/ 238 w 407"/>
                <a:gd name="T13" fmla="*/ 311 h 312"/>
                <a:gd name="T14" fmla="*/ 157 w 407"/>
                <a:gd name="T15" fmla="*/ 312 h 312"/>
                <a:gd name="T16" fmla="*/ 46 w 407"/>
                <a:gd name="T17" fmla="*/ 283 h 312"/>
                <a:gd name="T18" fmla="*/ 5 w 407"/>
                <a:gd name="T19" fmla="*/ 272 h 312"/>
                <a:gd name="T20" fmla="*/ 0 w 407"/>
                <a:gd name="T21" fmla="*/ 256 h 312"/>
                <a:gd name="T22" fmla="*/ 0 w 407"/>
                <a:gd name="T23" fmla="*/ 128 h 312"/>
                <a:gd name="T24" fmla="*/ 20 w 407"/>
                <a:gd name="T25" fmla="*/ 102 h 312"/>
                <a:gd name="T26" fmla="*/ 50 w 407"/>
                <a:gd name="T27" fmla="*/ 99 h 312"/>
                <a:gd name="T28" fmla="*/ 191 w 407"/>
                <a:gd name="T29" fmla="*/ 17 h 312"/>
                <a:gd name="T30" fmla="*/ 244 w 407"/>
                <a:gd name="T31" fmla="*/ 17 h 312"/>
                <a:gd name="T32" fmla="*/ 230 w 407"/>
                <a:gd name="T33" fmla="*/ 71 h 312"/>
                <a:gd name="T34" fmla="*/ 196 w 407"/>
                <a:gd name="T35" fmla="*/ 98 h 312"/>
                <a:gd name="T36" fmla="*/ 367 w 407"/>
                <a:gd name="T37" fmla="*/ 98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07" h="312">
                  <a:moveTo>
                    <a:pt x="367" y="98"/>
                  </a:moveTo>
                  <a:cubicBezTo>
                    <a:pt x="402" y="98"/>
                    <a:pt x="407" y="135"/>
                    <a:pt x="390" y="150"/>
                  </a:cubicBezTo>
                  <a:cubicBezTo>
                    <a:pt x="385" y="156"/>
                    <a:pt x="377" y="159"/>
                    <a:pt x="367" y="159"/>
                  </a:cubicBezTo>
                  <a:cubicBezTo>
                    <a:pt x="305" y="159"/>
                    <a:pt x="305" y="159"/>
                    <a:pt x="305" y="159"/>
                  </a:cubicBezTo>
                  <a:cubicBezTo>
                    <a:pt x="318" y="174"/>
                    <a:pt x="314" y="207"/>
                    <a:pt x="283" y="209"/>
                  </a:cubicBezTo>
                  <a:cubicBezTo>
                    <a:pt x="297" y="224"/>
                    <a:pt x="293" y="257"/>
                    <a:pt x="263" y="260"/>
                  </a:cubicBezTo>
                  <a:cubicBezTo>
                    <a:pt x="277" y="276"/>
                    <a:pt x="272" y="311"/>
                    <a:pt x="238" y="311"/>
                  </a:cubicBezTo>
                  <a:cubicBezTo>
                    <a:pt x="157" y="312"/>
                    <a:pt x="157" y="312"/>
                    <a:pt x="157" y="312"/>
                  </a:cubicBezTo>
                  <a:cubicBezTo>
                    <a:pt x="114" y="312"/>
                    <a:pt x="85" y="294"/>
                    <a:pt x="46" y="283"/>
                  </a:cubicBezTo>
                  <a:cubicBezTo>
                    <a:pt x="35" y="280"/>
                    <a:pt x="17" y="288"/>
                    <a:pt x="5" y="272"/>
                  </a:cubicBezTo>
                  <a:cubicBezTo>
                    <a:pt x="2" y="268"/>
                    <a:pt x="0" y="262"/>
                    <a:pt x="0" y="256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15"/>
                    <a:pt x="8" y="105"/>
                    <a:pt x="20" y="102"/>
                  </a:cubicBezTo>
                  <a:cubicBezTo>
                    <a:pt x="30" y="100"/>
                    <a:pt x="42" y="101"/>
                    <a:pt x="50" y="99"/>
                  </a:cubicBezTo>
                  <a:cubicBezTo>
                    <a:pt x="107" y="84"/>
                    <a:pt x="145" y="56"/>
                    <a:pt x="191" y="17"/>
                  </a:cubicBezTo>
                  <a:cubicBezTo>
                    <a:pt x="205" y="5"/>
                    <a:pt x="231" y="0"/>
                    <a:pt x="244" y="17"/>
                  </a:cubicBezTo>
                  <a:cubicBezTo>
                    <a:pt x="258" y="36"/>
                    <a:pt x="245" y="59"/>
                    <a:pt x="230" y="71"/>
                  </a:cubicBezTo>
                  <a:cubicBezTo>
                    <a:pt x="218" y="80"/>
                    <a:pt x="208" y="89"/>
                    <a:pt x="196" y="98"/>
                  </a:cubicBezTo>
                  <a:cubicBezTo>
                    <a:pt x="367" y="98"/>
                    <a:pt x="367" y="98"/>
                    <a:pt x="367" y="98"/>
                  </a:cubicBezTo>
                  <a:close/>
                </a:path>
              </a:pathLst>
            </a:custGeom>
            <a:solidFill>
              <a:schemeClr val="tx1">
                <a:lumMod val="10000"/>
                <a:lumOff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1154113" y="1639888"/>
              <a:ext cx="1447800" cy="1101725"/>
            </a:xfrm>
            <a:custGeom>
              <a:avLst/>
              <a:gdLst>
                <a:gd name="T0" fmla="*/ 228 w 383"/>
                <a:gd name="T1" fmla="*/ 249 h 291"/>
                <a:gd name="T2" fmla="*/ 175 w 383"/>
                <a:gd name="T3" fmla="*/ 249 h 291"/>
                <a:gd name="T4" fmla="*/ 175 w 383"/>
                <a:gd name="T5" fmla="*/ 239 h 291"/>
                <a:gd name="T6" fmla="*/ 248 w 383"/>
                <a:gd name="T7" fmla="*/ 239 h 291"/>
                <a:gd name="T8" fmla="*/ 265 w 383"/>
                <a:gd name="T9" fmla="*/ 204 h 291"/>
                <a:gd name="T10" fmla="*/ 248 w 383"/>
                <a:gd name="T11" fmla="*/ 199 h 291"/>
                <a:gd name="T12" fmla="*/ 184 w 383"/>
                <a:gd name="T13" fmla="*/ 199 h 291"/>
                <a:gd name="T14" fmla="*/ 184 w 383"/>
                <a:gd name="T15" fmla="*/ 188 h 291"/>
                <a:gd name="T16" fmla="*/ 270 w 383"/>
                <a:gd name="T17" fmla="*/ 188 h 291"/>
                <a:gd name="T18" fmla="*/ 286 w 383"/>
                <a:gd name="T19" fmla="*/ 153 h 291"/>
                <a:gd name="T20" fmla="*/ 270 w 383"/>
                <a:gd name="T21" fmla="*/ 148 h 291"/>
                <a:gd name="T22" fmla="*/ 193 w 383"/>
                <a:gd name="T23" fmla="*/ 148 h 291"/>
                <a:gd name="T24" fmla="*/ 193 w 383"/>
                <a:gd name="T25" fmla="*/ 137 h 291"/>
                <a:gd name="T26" fmla="*/ 357 w 383"/>
                <a:gd name="T27" fmla="*/ 137 h 291"/>
                <a:gd name="T28" fmla="*/ 373 w 383"/>
                <a:gd name="T29" fmla="*/ 102 h 291"/>
                <a:gd name="T30" fmla="*/ 357 w 383"/>
                <a:gd name="T31" fmla="*/ 97 h 291"/>
                <a:gd name="T32" fmla="*/ 169 w 383"/>
                <a:gd name="T33" fmla="*/ 97 h 291"/>
                <a:gd name="T34" fmla="*/ 167 w 383"/>
                <a:gd name="T35" fmla="*/ 87 h 291"/>
                <a:gd name="T36" fmla="*/ 213 w 383"/>
                <a:gd name="T37" fmla="*/ 52 h 291"/>
                <a:gd name="T38" fmla="*/ 225 w 383"/>
                <a:gd name="T39" fmla="*/ 12 h 291"/>
                <a:gd name="T40" fmla="*/ 187 w 383"/>
                <a:gd name="T41" fmla="*/ 14 h 291"/>
                <a:gd name="T42" fmla="*/ 43 w 383"/>
                <a:gd name="T43" fmla="*/ 98 h 291"/>
                <a:gd name="T44" fmla="*/ 0 w 383"/>
                <a:gd name="T45" fmla="*/ 117 h 291"/>
                <a:gd name="T46" fmla="*/ 0 w 383"/>
                <a:gd name="T47" fmla="*/ 245 h 291"/>
                <a:gd name="T48" fmla="*/ 12 w 383"/>
                <a:gd name="T49" fmla="*/ 261 h 291"/>
                <a:gd name="T50" fmla="*/ 39 w 383"/>
                <a:gd name="T51" fmla="*/ 263 h 291"/>
                <a:gd name="T52" fmla="*/ 147 w 383"/>
                <a:gd name="T53" fmla="*/ 290 h 291"/>
                <a:gd name="T54" fmla="*/ 228 w 383"/>
                <a:gd name="T55" fmla="*/ 290 h 291"/>
                <a:gd name="T56" fmla="*/ 244 w 383"/>
                <a:gd name="T57" fmla="*/ 255 h 291"/>
                <a:gd name="T58" fmla="*/ 228 w 383"/>
                <a:gd name="T59" fmla="*/ 249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83" h="291">
                  <a:moveTo>
                    <a:pt x="228" y="249"/>
                  </a:moveTo>
                  <a:cubicBezTo>
                    <a:pt x="175" y="249"/>
                    <a:pt x="175" y="249"/>
                    <a:pt x="175" y="249"/>
                  </a:cubicBezTo>
                  <a:cubicBezTo>
                    <a:pt x="169" y="249"/>
                    <a:pt x="169" y="239"/>
                    <a:pt x="175" y="239"/>
                  </a:cubicBezTo>
                  <a:cubicBezTo>
                    <a:pt x="248" y="239"/>
                    <a:pt x="248" y="239"/>
                    <a:pt x="248" y="239"/>
                  </a:cubicBezTo>
                  <a:cubicBezTo>
                    <a:pt x="274" y="239"/>
                    <a:pt x="274" y="213"/>
                    <a:pt x="265" y="204"/>
                  </a:cubicBezTo>
                  <a:cubicBezTo>
                    <a:pt x="261" y="201"/>
                    <a:pt x="256" y="199"/>
                    <a:pt x="248" y="199"/>
                  </a:cubicBezTo>
                  <a:cubicBezTo>
                    <a:pt x="184" y="199"/>
                    <a:pt x="184" y="199"/>
                    <a:pt x="184" y="199"/>
                  </a:cubicBezTo>
                  <a:cubicBezTo>
                    <a:pt x="178" y="199"/>
                    <a:pt x="178" y="188"/>
                    <a:pt x="184" y="188"/>
                  </a:cubicBezTo>
                  <a:cubicBezTo>
                    <a:pt x="270" y="188"/>
                    <a:pt x="270" y="188"/>
                    <a:pt x="270" y="188"/>
                  </a:cubicBezTo>
                  <a:cubicBezTo>
                    <a:pt x="295" y="188"/>
                    <a:pt x="295" y="162"/>
                    <a:pt x="286" y="153"/>
                  </a:cubicBezTo>
                  <a:cubicBezTo>
                    <a:pt x="282" y="150"/>
                    <a:pt x="277" y="148"/>
                    <a:pt x="270" y="148"/>
                  </a:cubicBezTo>
                  <a:cubicBezTo>
                    <a:pt x="193" y="148"/>
                    <a:pt x="193" y="148"/>
                    <a:pt x="193" y="148"/>
                  </a:cubicBezTo>
                  <a:cubicBezTo>
                    <a:pt x="187" y="148"/>
                    <a:pt x="187" y="137"/>
                    <a:pt x="193" y="137"/>
                  </a:cubicBezTo>
                  <a:cubicBezTo>
                    <a:pt x="357" y="137"/>
                    <a:pt x="357" y="137"/>
                    <a:pt x="357" y="137"/>
                  </a:cubicBezTo>
                  <a:cubicBezTo>
                    <a:pt x="383" y="137"/>
                    <a:pt x="383" y="111"/>
                    <a:pt x="373" y="102"/>
                  </a:cubicBezTo>
                  <a:cubicBezTo>
                    <a:pt x="370" y="99"/>
                    <a:pt x="364" y="97"/>
                    <a:pt x="357" y="97"/>
                  </a:cubicBezTo>
                  <a:cubicBezTo>
                    <a:pt x="169" y="97"/>
                    <a:pt x="169" y="97"/>
                    <a:pt x="169" y="97"/>
                  </a:cubicBezTo>
                  <a:cubicBezTo>
                    <a:pt x="164" y="97"/>
                    <a:pt x="162" y="91"/>
                    <a:pt x="167" y="87"/>
                  </a:cubicBezTo>
                  <a:cubicBezTo>
                    <a:pt x="186" y="75"/>
                    <a:pt x="197" y="65"/>
                    <a:pt x="213" y="52"/>
                  </a:cubicBezTo>
                  <a:cubicBezTo>
                    <a:pt x="225" y="43"/>
                    <a:pt x="236" y="25"/>
                    <a:pt x="225" y="12"/>
                  </a:cubicBezTo>
                  <a:cubicBezTo>
                    <a:pt x="216" y="0"/>
                    <a:pt x="197" y="6"/>
                    <a:pt x="187" y="14"/>
                  </a:cubicBezTo>
                  <a:cubicBezTo>
                    <a:pt x="141" y="54"/>
                    <a:pt x="102" y="82"/>
                    <a:pt x="43" y="98"/>
                  </a:cubicBezTo>
                  <a:cubicBezTo>
                    <a:pt x="30" y="101"/>
                    <a:pt x="0" y="96"/>
                    <a:pt x="0" y="117"/>
                  </a:cubicBezTo>
                  <a:cubicBezTo>
                    <a:pt x="0" y="245"/>
                    <a:pt x="0" y="245"/>
                    <a:pt x="0" y="245"/>
                  </a:cubicBezTo>
                  <a:cubicBezTo>
                    <a:pt x="0" y="253"/>
                    <a:pt x="5" y="259"/>
                    <a:pt x="12" y="261"/>
                  </a:cubicBezTo>
                  <a:cubicBezTo>
                    <a:pt x="20" y="263"/>
                    <a:pt x="29" y="260"/>
                    <a:pt x="39" y="263"/>
                  </a:cubicBezTo>
                  <a:cubicBezTo>
                    <a:pt x="77" y="273"/>
                    <a:pt x="106" y="291"/>
                    <a:pt x="147" y="290"/>
                  </a:cubicBezTo>
                  <a:cubicBezTo>
                    <a:pt x="228" y="290"/>
                    <a:pt x="228" y="290"/>
                    <a:pt x="228" y="290"/>
                  </a:cubicBezTo>
                  <a:cubicBezTo>
                    <a:pt x="254" y="290"/>
                    <a:pt x="253" y="264"/>
                    <a:pt x="244" y="255"/>
                  </a:cubicBezTo>
                  <a:cubicBezTo>
                    <a:pt x="240" y="252"/>
                    <a:pt x="235" y="249"/>
                    <a:pt x="228" y="24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8" name="AutoShape 95"/>
          <p:cNvSpPr>
            <a:spLocks noChangeArrowheads="1"/>
          </p:cNvSpPr>
          <p:nvPr/>
        </p:nvSpPr>
        <p:spPr bwMode="gray">
          <a:xfrm>
            <a:off x="3706903" y="5033152"/>
            <a:ext cx="6803128" cy="1370758"/>
          </a:xfrm>
          <a:prstGeom prst="roundRect">
            <a:avLst>
              <a:gd name="adj" fmla="val 11413"/>
            </a:avLst>
          </a:prstGeom>
          <a:noFill/>
          <a:ln w="28575" algn="ctr">
            <a:solidFill>
              <a:schemeClr val="accent3"/>
            </a:solidFill>
            <a:round/>
            <a:headEnd/>
            <a:tailEnd/>
          </a:ln>
          <a:effectLst/>
        </p:spPr>
        <p:txBody>
          <a:bodyPr vert="eaVert"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 flipH="1">
            <a:off x="5202431" y="5373769"/>
            <a:ext cx="5307600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lvl="1"/>
            <a:r>
              <a:rPr lang="lt-LT" dirty="0">
                <a:solidFill>
                  <a:schemeClr val="accent2">
                    <a:lumMod val="75000"/>
                  </a:schemeClr>
                </a:solidFill>
              </a:rPr>
              <a:t>Darbai kelių objektuose turi būti užbaigti </a:t>
            </a:r>
            <a:br>
              <a:rPr lang="lt-LT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lt-LT" dirty="0">
                <a:solidFill>
                  <a:schemeClr val="accent2">
                    <a:lumMod val="75000"/>
                  </a:schemeClr>
                </a:solidFill>
              </a:rPr>
              <a:t>iki </a:t>
            </a:r>
            <a:r>
              <a:rPr lang="lt-LT" b="1" u="sng" dirty="0">
                <a:solidFill>
                  <a:schemeClr val="accent2">
                    <a:lumMod val="75000"/>
                  </a:schemeClr>
                </a:solidFill>
              </a:rPr>
              <a:t>2020 m. lapkričio 30 d.</a:t>
            </a:r>
          </a:p>
        </p:txBody>
      </p:sp>
      <p:sp>
        <p:nvSpPr>
          <p:cNvPr id="39" name="Oval 38"/>
          <p:cNvSpPr/>
          <p:nvPr/>
        </p:nvSpPr>
        <p:spPr>
          <a:xfrm>
            <a:off x="2295551" y="963118"/>
            <a:ext cx="915330" cy="91533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104400" y="3337882"/>
            <a:ext cx="915330" cy="91533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3973318" y="5177881"/>
            <a:ext cx="915330" cy="91533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tačiakampis 4"/>
          <p:cNvSpPr/>
          <p:nvPr/>
        </p:nvSpPr>
        <p:spPr>
          <a:xfrm>
            <a:off x="3407431" y="948527"/>
            <a:ext cx="549737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600" dirty="0">
                <a:solidFill>
                  <a:schemeClr val="accent2">
                    <a:lumMod val="75000"/>
                  </a:schemeClr>
                </a:solidFill>
              </a:rPr>
              <a:t>Iki prašymo pateikimo SM turi būti parengta kelių objektui įgyvendinti reikiama </a:t>
            </a:r>
            <a:r>
              <a:rPr lang="lt-LT" sz="1600" u="sng" dirty="0">
                <a:solidFill>
                  <a:schemeClr val="accent2">
                    <a:lumMod val="75000"/>
                  </a:schemeClr>
                </a:solidFill>
              </a:rPr>
              <a:t>dokumentacija</a:t>
            </a:r>
            <a:r>
              <a:rPr lang="lt-LT" sz="1600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chemeClr val="accent2">
                    <a:lumMod val="75000"/>
                  </a:schemeClr>
                </a:solidFill>
              </a:rPr>
              <a:t>užsakovo patvirtintas statinio projektas (jeigu taikoma);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chemeClr val="accent2">
                    <a:lumMod val="75000"/>
                  </a:schemeClr>
                </a:solidFill>
              </a:rPr>
              <a:t>gautas projekto ekspertizės aktas su išvada, kad projektą galima tvirtinti (jeigu taikoma);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chemeClr val="accent2">
                    <a:lumMod val="75000"/>
                  </a:schemeClr>
                </a:solidFill>
              </a:rPr>
              <a:t>gautas statybą leidžiantis dokumentas (jeigu taikoma).</a:t>
            </a:r>
          </a:p>
        </p:txBody>
      </p:sp>
      <p:grpSp>
        <p:nvGrpSpPr>
          <p:cNvPr id="69" name="Group 552"/>
          <p:cNvGrpSpPr/>
          <p:nvPr/>
        </p:nvGrpSpPr>
        <p:grpSpPr>
          <a:xfrm>
            <a:off x="2440428" y="1194849"/>
            <a:ext cx="621312" cy="451867"/>
            <a:chOff x="6238876" y="2390775"/>
            <a:chExt cx="576262" cy="419101"/>
          </a:xfrm>
          <a:solidFill>
            <a:schemeClr val="bg1"/>
          </a:solidFill>
        </p:grpSpPr>
        <p:sp>
          <p:nvSpPr>
            <p:cNvPr id="70" name="Rectangle 89"/>
            <p:cNvSpPr>
              <a:spLocks noChangeArrowheads="1"/>
            </p:cNvSpPr>
            <p:nvPr/>
          </p:nvSpPr>
          <p:spPr bwMode="auto">
            <a:xfrm>
              <a:off x="6378576" y="2528888"/>
              <a:ext cx="179388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71" name="Rectangle 90"/>
            <p:cNvSpPr>
              <a:spLocks noChangeArrowheads="1"/>
            </p:cNvSpPr>
            <p:nvPr/>
          </p:nvSpPr>
          <p:spPr bwMode="auto">
            <a:xfrm>
              <a:off x="6380163" y="2571750"/>
              <a:ext cx="17938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72" name="Freeform 91"/>
            <p:cNvSpPr>
              <a:spLocks/>
            </p:cNvSpPr>
            <p:nvPr/>
          </p:nvSpPr>
          <p:spPr bwMode="auto">
            <a:xfrm>
              <a:off x="6342063" y="2484438"/>
              <a:ext cx="254000" cy="303213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5" y="42"/>
                </a:cxn>
                <a:cxn ang="0">
                  <a:pos x="15" y="15"/>
                </a:cxn>
                <a:cxn ang="0">
                  <a:pos x="146" y="15"/>
                </a:cxn>
                <a:cxn ang="0">
                  <a:pos x="146" y="176"/>
                </a:cxn>
                <a:cxn ang="0">
                  <a:pos x="44" y="176"/>
                </a:cxn>
                <a:cxn ang="0">
                  <a:pos x="44" y="177"/>
                </a:cxn>
                <a:cxn ang="0">
                  <a:pos x="43" y="176"/>
                </a:cxn>
                <a:cxn ang="0">
                  <a:pos x="15" y="176"/>
                </a:cxn>
                <a:cxn ang="0">
                  <a:pos x="15" y="149"/>
                </a:cxn>
                <a:cxn ang="0">
                  <a:pos x="3" y="138"/>
                </a:cxn>
                <a:cxn ang="0">
                  <a:pos x="2" y="138"/>
                </a:cxn>
                <a:cxn ang="0">
                  <a:pos x="2" y="137"/>
                </a:cxn>
                <a:cxn ang="0">
                  <a:pos x="0" y="135"/>
                </a:cxn>
                <a:cxn ang="0">
                  <a:pos x="0" y="191"/>
                </a:cxn>
                <a:cxn ang="0">
                  <a:pos x="160" y="191"/>
                </a:cxn>
                <a:cxn ang="0">
                  <a:pos x="160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160" h="191">
                  <a:moveTo>
                    <a:pt x="0" y="6"/>
                  </a:moveTo>
                  <a:lnTo>
                    <a:pt x="15" y="42"/>
                  </a:lnTo>
                  <a:lnTo>
                    <a:pt x="15" y="15"/>
                  </a:lnTo>
                  <a:lnTo>
                    <a:pt x="146" y="15"/>
                  </a:lnTo>
                  <a:lnTo>
                    <a:pt x="146" y="176"/>
                  </a:lnTo>
                  <a:lnTo>
                    <a:pt x="44" y="176"/>
                  </a:lnTo>
                  <a:lnTo>
                    <a:pt x="44" y="177"/>
                  </a:lnTo>
                  <a:lnTo>
                    <a:pt x="43" y="176"/>
                  </a:lnTo>
                  <a:lnTo>
                    <a:pt x="15" y="176"/>
                  </a:lnTo>
                  <a:lnTo>
                    <a:pt x="15" y="149"/>
                  </a:lnTo>
                  <a:lnTo>
                    <a:pt x="3" y="138"/>
                  </a:lnTo>
                  <a:lnTo>
                    <a:pt x="2" y="138"/>
                  </a:lnTo>
                  <a:lnTo>
                    <a:pt x="2" y="137"/>
                  </a:lnTo>
                  <a:lnTo>
                    <a:pt x="0" y="135"/>
                  </a:lnTo>
                  <a:lnTo>
                    <a:pt x="0" y="191"/>
                  </a:lnTo>
                  <a:lnTo>
                    <a:pt x="160" y="191"/>
                  </a:lnTo>
                  <a:lnTo>
                    <a:pt x="160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73" name="Freeform 92"/>
            <p:cNvSpPr>
              <a:spLocks/>
            </p:cNvSpPr>
            <p:nvPr/>
          </p:nvSpPr>
          <p:spPr bwMode="auto">
            <a:xfrm>
              <a:off x="6389688" y="2608263"/>
              <a:ext cx="168275" cy="17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1"/>
                </a:cxn>
                <a:cxn ang="0">
                  <a:pos x="106" y="11"/>
                </a:cxn>
                <a:cxn ang="0">
                  <a:pos x="106" y="0"/>
                </a:cxn>
                <a:cxn ang="0">
                  <a:pos x="0" y="0"/>
                </a:cxn>
              </a:cxnLst>
              <a:rect l="0" t="0" r="r" b="b"/>
              <a:pathLst>
                <a:path w="106" h="11">
                  <a:moveTo>
                    <a:pt x="0" y="0"/>
                  </a:moveTo>
                  <a:lnTo>
                    <a:pt x="4" y="11"/>
                  </a:lnTo>
                  <a:lnTo>
                    <a:pt x="106" y="11"/>
                  </a:lnTo>
                  <a:lnTo>
                    <a:pt x="10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74" name="Freeform 93"/>
            <p:cNvSpPr>
              <a:spLocks/>
            </p:cNvSpPr>
            <p:nvPr/>
          </p:nvSpPr>
          <p:spPr bwMode="auto">
            <a:xfrm>
              <a:off x="6405563" y="2651125"/>
              <a:ext cx="153988" cy="15875"/>
            </a:xfrm>
            <a:custGeom>
              <a:avLst/>
              <a:gdLst/>
              <a:ahLst/>
              <a:cxnLst>
                <a:cxn ang="0">
                  <a:pos x="6" y="10"/>
                </a:cxn>
                <a:cxn ang="0">
                  <a:pos x="97" y="10"/>
                </a:cxn>
                <a:cxn ang="0">
                  <a:pos x="97" y="0"/>
                </a:cxn>
                <a:cxn ang="0">
                  <a:pos x="0" y="0"/>
                </a:cxn>
                <a:cxn ang="0">
                  <a:pos x="6" y="10"/>
                </a:cxn>
              </a:cxnLst>
              <a:rect l="0" t="0" r="r" b="b"/>
              <a:pathLst>
                <a:path w="97" h="10">
                  <a:moveTo>
                    <a:pt x="6" y="10"/>
                  </a:moveTo>
                  <a:lnTo>
                    <a:pt x="97" y="10"/>
                  </a:lnTo>
                  <a:lnTo>
                    <a:pt x="97" y="0"/>
                  </a:lnTo>
                  <a:lnTo>
                    <a:pt x="0" y="0"/>
                  </a:lnTo>
                  <a:lnTo>
                    <a:pt x="6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75" name="Rectangle 94"/>
            <p:cNvSpPr>
              <a:spLocks noChangeArrowheads="1"/>
            </p:cNvSpPr>
            <p:nvPr/>
          </p:nvSpPr>
          <p:spPr bwMode="auto">
            <a:xfrm>
              <a:off x="6415088" y="2682875"/>
              <a:ext cx="144463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76" name="Freeform 95"/>
            <p:cNvSpPr>
              <a:spLocks/>
            </p:cNvSpPr>
            <p:nvPr/>
          </p:nvSpPr>
          <p:spPr bwMode="auto">
            <a:xfrm>
              <a:off x="6351588" y="2673350"/>
              <a:ext cx="55563" cy="76200"/>
            </a:xfrm>
            <a:custGeom>
              <a:avLst/>
              <a:gdLst/>
              <a:ahLst/>
              <a:cxnLst>
                <a:cxn ang="0">
                  <a:pos x="34" y="48"/>
                </a:cxn>
                <a:cxn ang="0">
                  <a:pos x="35" y="0"/>
                </a:cxn>
                <a:cxn ang="0">
                  <a:pos x="0" y="15"/>
                </a:cxn>
                <a:cxn ang="0">
                  <a:pos x="34" y="48"/>
                </a:cxn>
              </a:cxnLst>
              <a:rect l="0" t="0" r="r" b="b"/>
              <a:pathLst>
                <a:path w="35" h="48">
                  <a:moveTo>
                    <a:pt x="34" y="48"/>
                  </a:moveTo>
                  <a:lnTo>
                    <a:pt x="35" y="0"/>
                  </a:lnTo>
                  <a:lnTo>
                    <a:pt x="0" y="15"/>
                  </a:lnTo>
                  <a:lnTo>
                    <a:pt x="34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77" name="Freeform 96"/>
            <p:cNvSpPr>
              <a:spLocks/>
            </p:cNvSpPr>
            <p:nvPr/>
          </p:nvSpPr>
          <p:spPr bwMode="auto">
            <a:xfrm>
              <a:off x="6238876" y="2390775"/>
              <a:ext cx="71438" cy="68263"/>
            </a:xfrm>
            <a:custGeom>
              <a:avLst/>
              <a:gdLst/>
              <a:ahLst/>
              <a:cxnLst>
                <a:cxn ang="0">
                  <a:pos x="120" y="35"/>
                </a:cxn>
                <a:cxn ang="0">
                  <a:pos x="60" y="10"/>
                </a:cxn>
                <a:cxn ang="0">
                  <a:pos x="34" y="20"/>
                </a:cxn>
                <a:cxn ang="0">
                  <a:pos x="9" y="79"/>
                </a:cxn>
                <a:cxn ang="0">
                  <a:pos x="31" y="133"/>
                </a:cxn>
                <a:cxn ang="0">
                  <a:pos x="141" y="88"/>
                </a:cxn>
                <a:cxn ang="0">
                  <a:pos x="120" y="35"/>
                </a:cxn>
              </a:cxnLst>
              <a:rect l="0" t="0" r="r" b="b"/>
              <a:pathLst>
                <a:path w="141" h="133">
                  <a:moveTo>
                    <a:pt x="120" y="35"/>
                  </a:moveTo>
                  <a:cubicBezTo>
                    <a:pt x="110" y="11"/>
                    <a:pt x="83" y="0"/>
                    <a:pt x="60" y="1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11" y="30"/>
                    <a:pt x="0" y="56"/>
                    <a:pt x="9" y="79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141" y="88"/>
                    <a:pt x="141" y="88"/>
                    <a:pt x="141" y="88"/>
                  </a:cubicBezTo>
                  <a:lnTo>
                    <a:pt x="120" y="3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78" name="Rectangle 97"/>
            <p:cNvSpPr>
              <a:spLocks noChangeArrowheads="1"/>
            </p:cNvSpPr>
            <p:nvPr/>
          </p:nvSpPr>
          <p:spPr bwMode="auto">
            <a:xfrm>
              <a:off x="6413501" y="2725738"/>
              <a:ext cx="14763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79" name="Freeform 98"/>
            <p:cNvSpPr>
              <a:spLocks/>
            </p:cNvSpPr>
            <p:nvPr/>
          </p:nvSpPr>
          <p:spPr bwMode="auto">
            <a:xfrm>
              <a:off x="6607176" y="2541588"/>
              <a:ext cx="141288" cy="7143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84" y="45"/>
                </a:cxn>
                <a:cxn ang="0">
                  <a:pos x="85" y="45"/>
                </a:cxn>
                <a:cxn ang="0">
                  <a:pos x="89" y="36"/>
                </a:cxn>
                <a:cxn ang="0">
                  <a:pos x="88" y="35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9" h="45">
                  <a:moveTo>
                    <a:pt x="0" y="11"/>
                  </a:moveTo>
                  <a:lnTo>
                    <a:pt x="84" y="45"/>
                  </a:lnTo>
                  <a:lnTo>
                    <a:pt x="85" y="45"/>
                  </a:lnTo>
                  <a:lnTo>
                    <a:pt x="89" y="36"/>
                  </a:lnTo>
                  <a:lnTo>
                    <a:pt x="88" y="35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80" name="Freeform 99"/>
            <p:cNvSpPr>
              <a:spLocks/>
            </p:cNvSpPr>
            <p:nvPr/>
          </p:nvSpPr>
          <p:spPr bwMode="auto">
            <a:xfrm>
              <a:off x="6607176" y="2581275"/>
              <a:ext cx="127000" cy="6667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76" y="42"/>
                </a:cxn>
                <a:cxn ang="0">
                  <a:pos x="80" y="32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0" h="42">
                  <a:moveTo>
                    <a:pt x="0" y="11"/>
                  </a:moveTo>
                  <a:lnTo>
                    <a:pt x="76" y="42"/>
                  </a:lnTo>
                  <a:lnTo>
                    <a:pt x="80" y="32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81" name="Freeform 100"/>
            <p:cNvSpPr>
              <a:spLocks/>
            </p:cNvSpPr>
            <p:nvPr/>
          </p:nvSpPr>
          <p:spPr bwMode="auto">
            <a:xfrm>
              <a:off x="6607176" y="2497138"/>
              <a:ext cx="157163" cy="77788"/>
            </a:xfrm>
            <a:custGeom>
              <a:avLst/>
              <a:gdLst/>
              <a:ahLst/>
              <a:cxnLst>
                <a:cxn ang="0">
                  <a:pos x="95" y="49"/>
                </a:cxn>
                <a:cxn ang="0">
                  <a:pos x="99" y="40"/>
                </a:cxn>
                <a:cxn ang="0">
                  <a:pos x="98" y="4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94" y="49"/>
                </a:cxn>
                <a:cxn ang="0">
                  <a:pos x="95" y="49"/>
                </a:cxn>
              </a:cxnLst>
              <a:rect l="0" t="0" r="r" b="b"/>
              <a:pathLst>
                <a:path w="99" h="49">
                  <a:moveTo>
                    <a:pt x="95" y="49"/>
                  </a:moveTo>
                  <a:lnTo>
                    <a:pt x="99" y="40"/>
                  </a:lnTo>
                  <a:lnTo>
                    <a:pt x="98" y="4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94" y="49"/>
                  </a:lnTo>
                  <a:lnTo>
                    <a:pt x="95" y="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82" name="Freeform 101"/>
            <p:cNvSpPr>
              <a:spLocks/>
            </p:cNvSpPr>
            <p:nvPr/>
          </p:nvSpPr>
          <p:spPr bwMode="auto">
            <a:xfrm>
              <a:off x="6607176" y="2625725"/>
              <a:ext cx="112713" cy="6032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68" y="38"/>
                </a:cxn>
                <a:cxn ang="0">
                  <a:pos x="71" y="29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71" h="38">
                  <a:moveTo>
                    <a:pt x="0" y="11"/>
                  </a:moveTo>
                  <a:lnTo>
                    <a:pt x="68" y="38"/>
                  </a:lnTo>
                  <a:lnTo>
                    <a:pt x="71" y="29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83" name="Freeform 102"/>
            <p:cNvSpPr>
              <a:spLocks/>
            </p:cNvSpPr>
            <p:nvPr/>
          </p:nvSpPr>
          <p:spPr bwMode="auto">
            <a:xfrm>
              <a:off x="6607176" y="2705100"/>
              <a:ext cx="85725" cy="49213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51" y="31"/>
                </a:cxn>
                <a:cxn ang="0">
                  <a:pos x="54" y="22"/>
                </a:cxn>
                <a:cxn ang="0">
                  <a:pos x="0" y="0"/>
                </a:cxn>
                <a:cxn ang="0">
                  <a:pos x="0" y="10"/>
                </a:cxn>
              </a:cxnLst>
              <a:rect l="0" t="0" r="r" b="b"/>
              <a:pathLst>
                <a:path w="54" h="31">
                  <a:moveTo>
                    <a:pt x="0" y="10"/>
                  </a:moveTo>
                  <a:lnTo>
                    <a:pt x="51" y="31"/>
                  </a:lnTo>
                  <a:lnTo>
                    <a:pt x="54" y="22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84" name="Freeform 103"/>
            <p:cNvSpPr>
              <a:spLocks/>
            </p:cNvSpPr>
            <p:nvPr/>
          </p:nvSpPr>
          <p:spPr bwMode="auto">
            <a:xfrm>
              <a:off x="6607176" y="2660650"/>
              <a:ext cx="100013" cy="55563"/>
            </a:xfrm>
            <a:custGeom>
              <a:avLst/>
              <a:gdLst/>
              <a:ahLst/>
              <a:cxnLst>
                <a:cxn ang="0">
                  <a:pos x="63" y="25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59" y="35"/>
                </a:cxn>
                <a:cxn ang="0">
                  <a:pos x="63" y="25"/>
                </a:cxn>
              </a:cxnLst>
              <a:rect l="0" t="0" r="r" b="b"/>
              <a:pathLst>
                <a:path w="63" h="35">
                  <a:moveTo>
                    <a:pt x="63" y="25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59" y="35"/>
                  </a:lnTo>
                  <a:lnTo>
                    <a:pt x="63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85" name="Freeform 104"/>
            <p:cNvSpPr>
              <a:spLocks/>
            </p:cNvSpPr>
            <p:nvPr/>
          </p:nvSpPr>
          <p:spPr bwMode="auto">
            <a:xfrm>
              <a:off x="6567488" y="2439988"/>
              <a:ext cx="247650" cy="369888"/>
            </a:xfrm>
            <a:custGeom>
              <a:avLst/>
              <a:gdLst/>
              <a:ahLst/>
              <a:cxnLst>
                <a:cxn ang="0">
                  <a:pos x="155" y="59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0" y="22"/>
                </a:cxn>
                <a:cxn ang="0">
                  <a:pos x="17" y="22"/>
                </a:cxn>
                <a:cxn ang="0">
                  <a:pos x="18" y="19"/>
                </a:cxn>
                <a:cxn ang="0">
                  <a:pos x="136" y="67"/>
                </a:cxn>
                <a:cxn ang="0">
                  <a:pos x="76" y="214"/>
                </a:cxn>
                <a:cxn ang="0">
                  <a:pos x="25" y="193"/>
                </a:cxn>
                <a:cxn ang="0">
                  <a:pos x="25" y="208"/>
                </a:cxn>
                <a:cxn ang="0">
                  <a:pos x="84" y="233"/>
                </a:cxn>
                <a:cxn ang="0">
                  <a:pos x="85" y="233"/>
                </a:cxn>
                <a:cxn ang="0">
                  <a:pos x="156" y="59"/>
                </a:cxn>
                <a:cxn ang="0">
                  <a:pos x="155" y="59"/>
                </a:cxn>
              </a:cxnLst>
              <a:rect l="0" t="0" r="r" b="b"/>
              <a:pathLst>
                <a:path w="156" h="233">
                  <a:moveTo>
                    <a:pt x="155" y="59"/>
                  </a:moveTo>
                  <a:lnTo>
                    <a:pt x="10" y="0"/>
                  </a:lnTo>
                  <a:lnTo>
                    <a:pt x="9" y="0"/>
                  </a:lnTo>
                  <a:lnTo>
                    <a:pt x="0" y="22"/>
                  </a:lnTo>
                  <a:lnTo>
                    <a:pt x="17" y="22"/>
                  </a:lnTo>
                  <a:lnTo>
                    <a:pt x="18" y="19"/>
                  </a:lnTo>
                  <a:lnTo>
                    <a:pt x="136" y="67"/>
                  </a:lnTo>
                  <a:lnTo>
                    <a:pt x="76" y="214"/>
                  </a:lnTo>
                  <a:lnTo>
                    <a:pt x="25" y="193"/>
                  </a:lnTo>
                  <a:lnTo>
                    <a:pt x="25" y="208"/>
                  </a:lnTo>
                  <a:lnTo>
                    <a:pt x="84" y="233"/>
                  </a:lnTo>
                  <a:lnTo>
                    <a:pt x="85" y="233"/>
                  </a:lnTo>
                  <a:lnTo>
                    <a:pt x="156" y="59"/>
                  </a:lnTo>
                  <a:lnTo>
                    <a:pt x="155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86" name="Freeform 105"/>
            <p:cNvSpPr>
              <a:spLocks noEditPoints="1"/>
            </p:cNvSpPr>
            <p:nvPr/>
          </p:nvSpPr>
          <p:spPr bwMode="auto">
            <a:xfrm>
              <a:off x="6256338" y="2441575"/>
              <a:ext cx="149225" cy="250825"/>
            </a:xfrm>
            <a:custGeom>
              <a:avLst/>
              <a:gdLst/>
              <a:ahLst/>
              <a:cxnLst>
                <a:cxn ang="0">
                  <a:pos x="292" y="447"/>
                </a:cxn>
                <a:cxn ang="0">
                  <a:pos x="110" y="0"/>
                </a:cxn>
                <a:cxn ang="0">
                  <a:pos x="0" y="45"/>
                </a:cxn>
                <a:cxn ang="0">
                  <a:pos x="182" y="491"/>
                </a:cxn>
                <a:cxn ang="0">
                  <a:pos x="292" y="447"/>
                </a:cxn>
                <a:cxn ang="0">
                  <a:pos x="99" y="19"/>
                </a:cxn>
                <a:cxn ang="0">
                  <a:pos x="220" y="315"/>
                </a:cxn>
                <a:cxn ang="0">
                  <a:pos x="215" y="338"/>
                </a:cxn>
                <a:cxn ang="0">
                  <a:pos x="195" y="325"/>
                </a:cxn>
                <a:cxn ang="0">
                  <a:pos x="75" y="29"/>
                </a:cxn>
                <a:cxn ang="0">
                  <a:pos x="99" y="19"/>
                </a:cxn>
                <a:cxn ang="0">
                  <a:pos x="165" y="358"/>
                </a:cxn>
                <a:cxn ang="0">
                  <a:pos x="146" y="345"/>
                </a:cxn>
                <a:cxn ang="0">
                  <a:pos x="25" y="49"/>
                </a:cxn>
                <a:cxn ang="0">
                  <a:pos x="50" y="39"/>
                </a:cxn>
                <a:cxn ang="0">
                  <a:pos x="170" y="335"/>
                </a:cxn>
                <a:cxn ang="0">
                  <a:pos x="165" y="358"/>
                </a:cxn>
              </a:cxnLst>
              <a:rect l="0" t="0" r="r" b="b"/>
              <a:pathLst>
                <a:path w="292" h="491">
                  <a:moveTo>
                    <a:pt x="292" y="447"/>
                  </a:moveTo>
                  <a:cubicBezTo>
                    <a:pt x="110" y="0"/>
                    <a:pt x="110" y="0"/>
                    <a:pt x="110" y="0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182" y="491"/>
                    <a:pt x="182" y="491"/>
                    <a:pt x="182" y="491"/>
                  </a:cubicBezTo>
                  <a:lnTo>
                    <a:pt x="292" y="447"/>
                  </a:lnTo>
                  <a:close/>
                  <a:moveTo>
                    <a:pt x="99" y="19"/>
                  </a:moveTo>
                  <a:cubicBezTo>
                    <a:pt x="220" y="315"/>
                    <a:pt x="220" y="315"/>
                    <a:pt x="220" y="315"/>
                  </a:cubicBezTo>
                  <a:cubicBezTo>
                    <a:pt x="224" y="325"/>
                    <a:pt x="222" y="335"/>
                    <a:pt x="215" y="338"/>
                  </a:cubicBezTo>
                  <a:cubicBezTo>
                    <a:pt x="208" y="340"/>
                    <a:pt x="199" y="335"/>
                    <a:pt x="195" y="325"/>
                  </a:cubicBezTo>
                  <a:cubicBezTo>
                    <a:pt x="75" y="29"/>
                    <a:pt x="75" y="29"/>
                    <a:pt x="75" y="29"/>
                  </a:cubicBezTo>
                  <a:lnTo>
                    <a:pt x="99" y="19"/>
                  </a:lnTo>
                  <a:close/>
                  <a:moveTo>
                    <a:pt x="165" y="358"/>
                  </a:moveTo>
                  <a:cubicBezTo>
                    <a:pt x="159" y="361"/>
                    <a:pt x="150" y="355"/>
                    <a:pt x="146" y="345"/>
                  </a:cubicBezTo>
                  <a:cubicBezTo>
                    <a:pt x="25" y="49"/>
                    <a:pt x="25" y="49"/>
                    <a:pt x="25" y="49"/>
                  </a:cubicBezTo>
                  <a:cubicBezTo>
                    <a:pt x="50" y="39"/>
                    <a:pt x="50" y="39"/>
                    <a:pt x="50" y="39"/>
                  </a:cubicBezTo>
                  <a:cubicBezTo>
                    <a:pt x="170" y="335"/>
                    <a:pt x="170" y="335"/>
                    <a:pt x="170" y="335"/>
                  </a:cubicBezTo>
                  <a:cubicBezTo>
                    <a:pt x="174" y="345"/>
                    <a:pt x="172" y="355"/>
                    <a:pt x="165" y="35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</p:grpSp>
      <p:grpSp>
        <p:nvGrpSpPr>
          <p:cNvPr id="87" name="Group 552"/>
          <p:cNvGrpSpPr/>
          <p:nvPr/>
        </p:nvGrpSpPr>
        <p:grpSpPr>
          <a:xfrm>
            <a:off x="3251409" y="3543647"/>
            <a:ext cx="621312" cy="451867"/>
            <a:chOff x="6238876" y="2390775"/>
            <a:chExt cx="576262" cy="419101"/>
          </a:xfrm>
          <a:solidFill>
            <a:schemeClr val="bg1"/>
          </a:solidFill>
        </p:grpSpPr>
        <p:sp>
          <p:nvSpPr>
            <p:cNvPr id="88" name="Rectangle 89"/>
            <p:cNvSpPr>
              <a:spLocks noChangeArrowheads="1"/>
            </p:cNvSpPr>
            <p:nvPr/>
          </p:nvSpPr>
          <p:spPr bwMode="auto">
            <a:xfrm>
              <a:off x="6378576" y="2528888"/>
              <a:ext cx="179388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89" name="Rectangle 90"/>
            <p:cNvSpPr>
              <a:spLocks noChangeArrowheads="1"/>
            </p:cNvSpPr>
            <p:nvPr/>
          </p:nvSpPr>
          <p:spPr bwMode="auto">
            <a:xfrm>
              <a:off x="6380163" y="2571750"/>
              <a:ext cx="17938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90" name="Freeform 91"/>
            <p:cNvSpPr>
              <a:spLocks/>
            </p:cNvSpPr>
            <p:nvPr/>
          </p:nvSpPr>
          <p:spPr bwMode="auto">
            <a:xfrm>
              <a:off x="6342063" y="2484438"/>
              <a:ext cx="254000" cy="303213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5" y="42"/>
                </a:cxn>
                <a:cxn ang="0">
                  <a:pos x="15" y="15"/>
                </a:cxn>
                <a:cxn ang="0">
                  <a:pos x="146" y="15"/>
                </a:cxn>
                <a:cxn ang="0">
                  <a:pos x="146" y="176"/>
                </a:cxn>
                <a:cxn ang="0">
                  <a:pos x="44" y="176"/>
                </a:cxn>
                <a:cxn ang="0">
                  <a:pos x="44" y="177"/>
                </a:cxn>
                <a:cxn ang="0">
                  <a:pos x="43" y="176"/>
                </a:cxn>
                <a:cxn ang="0">
                  <a:pos x="15" y="176"/>
                </a:cxn>
                <a:cxn ang="0">
                  <a:pos x="15" y="149"/>
                </a:cxn>
                <a:cxn ang="0">
                  <a:pos x="3" y="138"/>
                </a:cxn>
                <a:cxn ang="0">
                  <a:pos x="2" y="138"/>
                </a:cxn>
                <a:cxn ang="0">
                  <a:pos x="2" y="137"/>
                </a:cxn>
                <a:cxn ang="0">
                  <a:pos x="0" y="135"/>
                </a:cxn>
                <a:cxn ang="0">
                  <a:pos x="0" y="191"/>
                </a:cxn>
                <a:cxn ang="0">
                  <a:pos x="160" y="191"/>
                </a:cxn>
                <a:cxn ang="0">
                  <a:pos x="160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160" h="191">
                  <a:moveTo>
                    <a:pt x="0" y="6"/>
                  </a:moveTo>
                  <a:lnTo>
                    <a:pt x="15" y="42"/>
                  </a:lnTo>
                  <a:lnTo>
                    <a:pt x="15" y="15"/>
                  </a:lnTo>
                  <a:lnTo>
                    <a:pt x="146" y="15"/>
                  </a:lnTo>
                  <a:lnTo>
                    <a:pt x="146" y="176"/>
                  </a:lnTo>
                  <a:lnTo>
                    <a:pt x="44" y="176"/>
                  </a:lnTo>
                  <a:lnTo>
                    <a:pt x="44" y="177"/>
                  </a:lnTo>
                  <a:lnTo>
                    <a:pt x="43" y="176"/>
                  </a:lnTo>
                  <a:lnTo>
                    <a:pt x="15" y="176"/>
                  </a:lnTo>
                  <a:lnTo>
                    <a:pt x="15" y="149"/>
                  </a:lnTo>
                  <a:lnTo>
                    <a:pt x="3" y="138"/>
                  </a:lnTo>
                  <a:lnTo>
                    <a:pt x="2" y="138"/>
                  </a:lnTo>
                  <a:lnTo>
                    <a:pt x="2" y="137"/>
                  </a:lnTo>
                  <a:lnTo>
                    <a:pt x="0" y="135"/>
                  </a:lnTo>
                  <a:lnTo>
                    <a:pt x="0" y="191"/>
                  </a:lnTo>
                  <a:lnTo>
                    <a:pt x="160" y="191"/>
                  </a:lnTo>
                  <a:lnTo>
                    <a:pt x="160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91" name="Freeform 92"/>
            <p:cNvSpPr>
              <a:spLocks/>
            </p:cNvSpPr>
            <p:nvPr/>
          </p:nvSpPr>
          <p:spPr bwMode="auto">
            <a:xfrm>
              <a:off x="6389688" y="2608263"/>
              <a:ext cx="168275" cy="17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1"/>
                </a:cxn>
                <a:cxn ang="0">
                  <a:pos x="106" y="11"/>
                </a:cxn>
                <a:cxn ang="0">
                  <a:pos x="106" y="0"/>
                </a:cxn>
                <a:cxn ang="0">
                  <a:pos x="0" y="0"/>
                </a:cxn>
              </a:cxnLst>
              <a:rect l="0" t="0" r="r" b="b"/>
              <a:pathLst>
                <a:path w="106" h="11">
                  <a:moveTo>
                    <a:pt x="0" y="0"/>
                  </a:moveTo>
                  <a:lnTo>
                    <a:pt x="4" y="11"/>
                  </a:lnTo>
                  <a:lnTo>
                    <a:pt x="106" y="11"/>
                  </a:lnTo>
                  <a:lnTo>
                    <a:pt x="10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92" name="Freeform 93"/>
            <p:cNvSpPr>
              <a:spLocks/>
            </p:cNvSpPr>
            <p:nvPr/>
          </p:nvSpPr>
          <p:spPr bwMode="auto">
            <a:xfrm>
              <a:off x="6405563" y="2651125"/>
              <a:ext cx="153988" cy="15875"/>
            </a:xfrm>
            <a:custGeom>
              <a:avLst/>
              <a:gdLst/>
              <a:ahLst/>
              <a:cxnLst>
                <a:cxn ang="0">
                  <a:pos x="6" y="10"/>
                </a:cxn>
                <a:cxn ang="0">
                  <a:pos x="97" y="10"/>
                </a:cxn>
                <a:cxn ang="0">
                  <a:pos x="97" y="0"/>
                </a:cxn>
                <a:cxn ang="0">
                  <a:pos x="0" y="0"/>
                </a:cxn>
                <a:cxn ang="0">
                  <a:pos x="6" y="10"/>
                </a:cxn>
              </a:cxnLst>
              <a:rect l="0" t="0" r="r" b="b"/>
              <a:pathLst>
                <a:path w="97" h="10">
                  <a:moveTo>
                    <a:pt x="6" y="10"/>
                  </a:moveTo>
                  <a:lnTo>
                    <a:pt x="97" y="10"/>
                  </a:lnTo>
                  <a:lnTo>
                    <a:pt x="97" y="0"/>
                  </a:lnTo>
                  <a:lnTo>
                    <a:pt x="0" y="0"/>
                  </a:lnTo>
                  <a:lnTo>
                    <a:pt x="6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93" name="Rectangle 94"/>
            <p:cNvSpPr>
              <a:spLocks noChangeArrowheads="1"/>
            </p:cNvSpPr>
            <p:nvPr/>
          </p:nvSpPr>
          <p:spPr bwMode="auto">
            <a:xfrm>
              <a:off x="6415088" y="2682875"/>
              <a:ext cx="144463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94" name="Freeform 95"/>
            <p:cNvSpPr>
              <a:spLocks/>
            </p:cNvSpPr>
            <p:nvPr/>
          </p:nvSpPr>
          <p:spPr bwMode="auto">
            <a:xfrm>
              <a:off x="6351588" y="2673350"/>
              <a:ext cx="55563" cy="76200"/>
            </a:xfrm>
            <a:custGeom>
              <a:avLst/>
              <a:gdLst/>
              <a:ahLst/>
              <a:cxnLst>
                <a:cxn ang="0">
                  <a:pos x="34" y="48"/>
                </a:cxn>
                <a:cxn ang="0">
                  <a:pos x="35" y="0"/>
                </a:cxn>
                <a:cxn ang="0">
                  <a:pos x="0" y="15"/>
                </a:cxn>
                <a:cxn ang="0">
                  <a:pos x="34" y="48"/>
                </a:cxn>
              </a:cxnLst>
              <a:rect l="0" t="0" r="r" b="b"/>
              <a:pathLst>
                <a:path w="35" h="48">
                  <a:moveTo>
                    <a:pt x="34" y="48"/>
                  </a:moveTo>
                  <a:lnTo>
                    <a:pt x="35" y="0"/>
                  </a:lnTo>
                  <a:lnTo>
                    <a:pt x="0" y="15"/>
                  </a:lnTo>
                  <a:lnTo>
                    <a:pt x="34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95" name="Freeform 96"/>
            <p:cNvSpPr>
              <a:spLocks/>
            </p:cNvSpPr>
            <p:nvPr/>
          </p:nvSpPr>
          <p:spPr bwMode="auto">
            <a:xfrm>
              <a:off x="6238876" y="2390775"/>
              <a:ext cx="71438" cy="68263"/>
            </a:xfrm>
            <a:custGeom>
              <a:avLst/>
              <a:gdLst/>
              <a:ahLst/>
              <a:cxnLst>
                <a:cxn ang="0">
                  <a:pos x="120" y="35"/>
                </a:cxn>
                <a:cxn ang="0">
                  <a:pos x="60" y="10"/>
                </a:cxn>
                <a:cxn ang="0">
                  <a:pos x="34" y="20"/>
                </a:cxn>
                <a:cxn ang="0">
                  <a:pos x="9" y="79"/>
                </a:cxn>
                <a:cxn ang="0">
                  <a:pos x="31" y="133"/>
                </a:cxn>
                <a:cxn ang="0">
                  <a:pos x="141" y="88"/>
                </a:cxn>
                <a:cxn ang="0">
                  <a:pos x="120" y="35"/>
                </a:cxn>
              </a:cxnLst>
              <a:rect l="0" t="0" r="r" b="b"/>
              <a:pathLst>
                <a:path w="141" h="133">
                  <a:moveTo>
                    <a:pt x="120" y="35"/>
                  </a:moveTo>
                  <a:cubicBezTo>
                    <a:pt x="110" y="11"/>
                    <a:pt x="83" y="0"/>
                    <a:pt x="60" y="1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11" y="30"/>
                    <a:pt x="0" y="56"/>
                    <a:pt x="9" y="79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141" y="88"/>
                    <a:pt x="141" y="88"/>
                    <a:pt x="141" y="88"/>
                  </a:cubicBezTo>
                  <a:lnTo>
                    <a:pt x="120" y="3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96" name="Rectangle 97"/>
            <p:cNvSpPr>
              <a:spLocks noChangeArrowheads="1"/>
            </p:cNvSpPr>
            <p:nvPr/>
          </p:nvSpPr>
          <p:spPr bwMode="auto">
            <a:xfrm>
              <a:off x="6413501" y="2725738"/>
              <a:ext cx="14763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97" name="Freeform 98"/>
            <p:cNvSpPr>
              <a:spLocks/>
            </p:cNvSpPr>
            <p:nvPr/>
          </p:nvSpPr>
          <p:spPr bwMode="auto">
            <a:xfrm>
              <a:off x="6607176" y="2541588"/>
              <a:ext cx="141288" cy="7143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84" y="45"/>
                </a:cxn>
                <a:cxn ang="0">
                  <a:pos x="85" y="45"/>
                </a:cxn>
                <a:cxn ang="0">
                  <a:pos x="89" y="36"/>
                </a:cxn>
                <a:cxn ang="0">
                  <a:pos x="88" y="35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9" h="45">
                  <a:moveTo>
                    <a:pt x="0" y="11"/>
                  </a:moveTo>
                  <a:lnTo>
                    <a:pt x="84" y="45"/>
                  </a:lnTo>
                  <a:lnTo>
                    <a:pt x="85" y="45"/>
                  </a:lnTo>
                  <a:lnTo>
                    <a:pt x="89" y="36"/>
                  </a:lnTo>
                  <a:lnTo>
                    <a:pt x="88" y="35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98" name="Freeform 99"/>
            <p:cNvSpPr>
              <a:spLocks/>
            </p:cNvSpPr>
            <p:nvPr/>
          </p:nvSpPr>
          <p:spPr bwMode="auto">
            <a:xfrm>
              <a:off x="6607176" y="2581275"/>
              <a:ext cx="127000" cy="6667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76" y="42"/>
                </a:cxn>
                <a:cxn ang="0">
                  <a:pos x="80" y="32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0" h="42">
                  <a:moveTo>
                    <a:pt x="0" y="11"/>
                  </a:moveTo>
                  <a:lnTo>
                    <a:pt x="76" y="42"/>
                  </a:lnTo>
                  <a:lnTo>
                    <a:pt x="80" y="32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99" name="Freeform 100"/>
            <p:cNvSpPr>
              <a:spLocks/>
            </p:cNvSpPr>
            <p:nvPr/>
          </p:nvSpPr>
          <p:spPr bwMode="auto">
            <a:xfrm>
              <a:off x="6607176" y="2497138"/>
              <a:ext cx="157163" cy="77788"/>
            </a:xfrm>
            <a:custGeom>
              <a:avLst/>
              <a:gdLst/>
              <a:ahLst/>
              <a:cxnLst>
                <a:cxn ang="0">
                  <a:pos x="95" y="49"/>
                </a:cxn>
                <a:cxn ang="0">
                  <a:pos x="99" y="40"/>
                </a:cxn>
                <a:cxn ang="0">
                  <a:pos x="98" y="4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94" y="49"/>
                </a:cxn>
                <a:cxn ang="0">
                  <a:pos x="95" y="49"/>
                </a:cxn>
              </a:cxnLst>
              <a:rect l="0" t="0" r="r" b="b"/>
              <a:pathLst>
                <a:path w="99" h="49">
                  <a:moveTo>
                    <a:pt x="95" y="49"/>
                  </a:moveTo>
                  <a:lnTo>
                    <a:pt x="99" y="40"/>
                  </a:lnTo>
                  <a:lnTo>
                    <a:pt x="98" y="4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94" y="49"/>
                  </a:lnTo>
                  <a:lnTo>
                    <a:pt x="95" y="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00" name="Freeform 101"/>
            <p:cNvSpPr>
              <a:spLocks/>
            </p:cNvSpPr>
            <p:nvPr/>
          </p:nvSpPr>
          <p:spPr bwMode="auto">
            <a:xfrm>
              <a:off x="6607176" y="2625725"/>
              <a:ext cx="112713" cy="6032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68" y="38"/>
                </a:cxn>
                <a:cxn ang="0">
                  <a:pos x="71" y="29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71" h="38">
                  <a:moveTo>
                    <a:pt x="0" y="11"/>
                  </a:moveTo>
                  <a:lnTo>
                    <a:pt x="68" y="38"/>
                  </a:lnTo>
                  <a:lnTo>
                    <a:pt x="71" y="29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01" name="Freeform 102"/>
            <p:cNvSpPr>
              <a:spLocks/>
            </p:cNvSpPr>
            <p:nvPr/>
          </p:nvSpPr>
          <p:spPr bwMode="auto">
            <a:xfrm>
              <a:off x="6607176" y="2705100"/>
              <a:ext cx="85725" cy="49213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51" y="31"/>
                </a:cxn>
                <a:cxn ang="0">
                  <a:pos x="54" y="22"/>
                </a:cxn>
                <a:cxn ang="0">
                  <a:pos x="0" y="0"/>
                </a:cxn>
                <a:cxn ang="0">
                  <a:pos x="0" y="10"/>
                </a:cxn>
              </a:cxnLst>
              <a:rect l="0" t="0" r="r" b="b"/>
              <a:pathLst>
                <a:path w="54" h="31">
                  <a:moveTo>
                    <a:pt x="0" y="10"/>
                  </a:moveTo>
                  <a:lnTo>
                    <a:pt x="51" y="31"/>
                  </a:lnTo>
                  <a:lnTo>
                    <a:pt x="54" y="22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02" name="Freeform 103"/>
            <p:cNvSpPr>
              <a:spLocks/>
            </p:cNvSpPr>
            <p:nvPr/>
          </p:nvSpPr>
          <p:spPr bwMode="auto">
            <a:xfrm>
              <a:off x="6607176" y="2660650"/>
              <a:ext cx="100013" cy="55563"/>
            </a:xfrm>
            <a:custGeom>
              <a:avLst/>
              <a:gdLst/>
              <a:ahLst/>
              <a:cxnLst>
                <a:cxn ang="0">
                  <a:pos x="63" y="25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59" y="35"/>
                </a:cxn>
                <a:cxn ang="0">
                  <a:pos x="63" y="25"/>
                </a:cxn>
              </a:cxnLst>
              <a:rect l="0" t="0" r="r" b="b"/>
              <a:pathLst>
                <a:path w="63" h="35">
                  <a:moveTo>
                    <a:pt x="63" y="25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59" y="35"/>
                  </a:lnTo>
                  <a:lnTo>
                    <a:pt x="63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03" name="Freeform 104"/>
            <p:cNvSpPr>
              <a:spLocks/>
            </p:cNvSpPr>
            <p:nvPr/>
          </p:nvSpPr>
          <p:spPr bwMode="auto">
            <a:xfrm>
              <a:off x="6567488" y="2439988"/>
              <a:ext cx="247650" cy="369888"/>
            </a:xfrm>
            <a:custGeom>
              <a:avLst/>
              <a:gdLst/>
              <a:ahLst/>
              <a:cxnLst>
                <a:cxn ang="0">
                  <a:pos x="155" y="59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0" y="22"/>
                </a:cxn>
                <a:cxn ang="0">
                  <a:pos x="17" y="22"/>
                </a:cxn>
                <a:cxn ang="0">
                  <a:pos x="18" y="19"/>
                </a:cxn>
                <a:cxn ang="0">
                  <a:pos x="136" y="67"/>
                </a:cxn>
                <a:cxn ang="0">
                  <a:pos x="76" y="214"/>
                </a:cxn>
                <a:cxn ang="0">
                  <a:pos x="25" y="193"/>
                </a:cxn>
                <a:cxn ang="0">
                  <a:pos x="25" y="208"/>
                </a:cxn>
                <a:cxn ang="0">
                  <a:pos x="84" y="233"/>
                </a:cxn>
                <a:cxn ang="0">
                  <a:pos x="85" y="233"/>
                </a:cxn>
                <a:cxn ang="0">
                  <a:pos x="156" y="59"/>
                </a:cxn>
                <a:cxn ang="0">
                  <a:pos x="155" y="59"/>
                </a:cxn>
              </a:cxnLst>
              <a:rect l="0" t="0" r="r" b="b"/>
              <a:pathLst>
                <a:path w="156" h="233">
                  <a:moveTo>
                    <a:pt x="155" y="59"/>
                  </a:moveTo>
                  <a:lnTo>
                    <a:pt x="10" y="0"/>
                  </a:lnTo>
                  <a:lnTo>
                    <a:pt x="9" y="0"/>
                  </a:lnTo>
                  <a:lnTo>
                    <a:pt x="0" y="22"/>
                  </a:lnTo>
                  <a:lnTo>
                    <a:pt x="17" y="22"/>
                  </a:lnTo>
                  <a:lnTo>
                    <a:pt x="18" y="19"/>
                  </a:lnTo>
                  <a:lnTo>
                    <a:pt x="136" y="67"/>
                  </a:lnTo>
                  <a:lnTo>
                    <a:pt x="76" y="214"/>
                  </a:lnTo>
                  <a:lnTo>
                    <a:pt x="25" y="193"/>
                  </a:lnTo>
                  <a:lnTo>
                    <a:pt x="25" y="208"/>
                  </a:lnTo>
                  <a:lnTo>
                    <a:pt x="84" y="233"/>
                  </a:lnTo>
                  <a:lnTo>
                    <a:pt x="85" y="233"/>
                  </a:lnTo>
                  <a:lnTo>
                    <a:pt x="156" y="59"/>
                  </a:lnTo>
                  <a:lnTo>
                    <a:pt x="155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04" name="Freeform 105"/>
            <p:cNvSpPr>
              <a:spLocks noEditPoints="1"/>
            </p:cNvSpPr>
            <p:nvPr/>
          </p:nvSpPr>
          <p:spPr bwMode="auto">
            <a:xfrm>
              <a:off x="6256338" y="2441575"/>
              <a:ext cx="149225" cy="250825"/>
            </a:xfrm>
            <a:custGeom>
              <a:avLst/>
              <a:gdLst/>
              <a:ahLst/>
              <a:cxnLst>
                <a:cxn ang="0">
                  <a:pos x="292" y="447"/>
                </a:cxn>
                <a:cxn ang="0">
                  <a:pos x="110" y="0"/>
                </a:cxn>
                <a:cxn ang="0">
                  <a:pos x="0" y="45"/>
                </a:cxn>
                <a:cxn ang="0">
                  <a:pos x="182" y="491"/>
                </a:cxn>
                <a:cxn ang="0">
                  <a:pos x="292" y="447"/>
                </a:cxn>
                <a:cxn ang="0">
                  <a:pos x="99" y="19"/>
                </a:cxn>
                <a:cxn ang="0">
                  <a:pos x="220" y="315"/>
                </a:cxn>
                <a:cxn ang="0">
                  <a:pos x="215" y="338"/>
                </a:cxn>
                <a:cxn ang="0">
                  <a:pos x="195" y="325"/>
                </a:cxn>
                <a:cxn ang="0">
                  <a:pos x="75" y="29"/>
                </a:cxn>
                <a:cxn ang="0">
                  <a:pos x="99" y="19"/>
                </a:cxn>
                <a:cxn ang="0">
                  <a:pos x="165" y="358"/>
                </a:cxn>
                <a:cxn ang="0">
                  <a:pos x="146" y="345"/>
                </a:cxn>
                <a:cxn ang="0">
                  <a:pos x="25" y="49"/>
                </a:cxn>
                <a:cxn ang="0">
                  <a:pos x="50" y="39"/>
                </a:cxn>
                <a:cxn ang="0">
                  <a:pos x="170" y="335"/>
                </a:cxn>
                <a:cxn ang="0">
                  <a:pos x="165" y="358"/>
                </a:cxn>
              </a:cxnLst>
              <a:rect l="0" t="0" r="r" b="b"/>
              <a:pathLst>
                <a:path w="292" h="491">
                  <a:moveTo>
                    <a:pt x="292" y="447"/>
                  </a:moveTo>
                  <a:cubicBezTo>
                    <a:pt x="110" y="0"/>
                    <a:pt x="110" y="0"/>
                    <a:pt x="110" y="0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182" y="491"/>
                    <a:pt x="182" y="491"/>
                    <a:pt x="182" y="491"/>
                  </a:cubicBezTo>
                  <a:lnTo>
                    <a:pt x="292" y="447"/>
                  </a:lnTo>
                  <a:close/>
                  <a:moveTo>
                    <a:pt x="99" y="19"/>
                  </a:moveTo>
                  <a:cubicBezTo>
                    <a:pt x="220" y="315"/>
                    <a:pt x="220" y="315"/>
                    <a:pt x="220" y="315"/>
                  </a:cubicBezTo>
                  <a:cubicBezTo>
                    <a:pt x="224" y="325"/>
                    <a:pt x="222" y="335"/>
                    <a:pt x="215" y="338"/>
                  </a:cubicBezTo>
                  <a:cubicBezTo>
                    <a:pt x="208" y="340"/>
                    <a:pt x="199" y="335"/>
                    <a:pt x="195" y="325"/>
                  </a:cubicBezTo>
                  <a:cubicBezTo>
                    <a:pt x="75" y="29"/>
                    <a:pt x="75" y="29"/>
                    <a:pt x="75" y="29"/>
                  </a:cubicBezTo>
                  <a:lnTo>
                    <a:pt x="99" y="19"/>
                  </a:lnTo>
                  <a:close/>
                  <a:moveTo>
                    <a:pt x="165" y="358"/>
                  </a:moveTo>
                  <a:cubicBezTo>
                    <a:pt x="159" y="361"/>
                    <a:pt x="150" y="355"/>
                    <a:pt x="146" y="345"/>
                  </a:cubicBezTo>
                  <a:cubicBezTo>
                    <a:pt x="25" y="49"/>
                    <a:pt x="25" y="49"/>
                    <a:pt x="25" y="49"/>
                  </a:cubicBezTo>
                  <a:cubicBezTo>
                    <a:pt x="50" y="39"/>
                    <a:pt x="50" y="39"/>
                    <a:pt x="50" y="39"/>
                  </a:cubicBezTo>
                  <a:cubicBezTo>
                    <a:pt x="170" y="335"/>
                    <a:pt x="170" y="335"/>
                    <a:pt x="170" y="335"/>
                  </a:cubicBezTo>
                  <a:cubicBezTo>
                    <a:pt x="174" y="345"/>
                    <a:pt x="172" y="355"/>
                    <a:pt x="165" y="35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</p:grpSp>
      <p:grpSp>
        <p:nvGrpSpPr>
          <p:cNvPr id="105" name="Group 552"/>
          <p:cNvGrpSpPr/>
          <p:nvPr/>
        </p:nvGrpSpPr>
        <p:grpSpPr>
          <a:xfrm>
            <a:off x="4120327" y="5409612"/>
            <a:ext cx="621312" cy="451867"/>
            <a:chOff x="6238876" y="2390775"/>
            <a:chExt cx="576262" cy="419101"/>
          </a:xfrm>
          <a:solidFill>
            <a:schemeClr val="bg1"/>
          </a:solidFill>
        </p:grpSpPr>
        <p:sp>
          <p:nvSpPr>
            <p:cNvPr id="106" name="Rectangle 89"/>
            <p:cNvSpPr>
              <a:spLocks noChangeArrowheads="1"/>
            </p:cNvSpPr>
            <p:nvPr/>
          </p:nvSpPr>
          <p:spPr bwMode="auto">
            <a:xfrm>
              <a:off x="6378576" y="2528888"/>
              <a:ext cx="179388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07" name="Rectangle 90"/>
            <p:cNvSpPr>
              <a:spLocks noChangeArrowheads="1"/>
            </p:cNvSpPr>
            <p:nvPr/>
          </p:nvSpPr>
          <p:spPr bwMode="auto">
            <a:xfrm>
              <a:off x="6380163" y="2571750"/>
              <a:ext cx="17938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08" name="Freeform 91"/>
            <p:cNvSpPr>
              <a:spLocks/>
            </p:cNvSpPr>
            <p:nvPr/>
          </p:nvSpPr>
          <p:spPr bwMode="auto">
            <a:xfrm>
              <a:off x="6342063" y="2484438"/>
              <a:ext cx="254000" cy="303213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5" y="42"/>
                </a:cxn>
                <a:cxn ang="0">
                  <a:pos x="15" y="15"/>
                </a:cxn>
                <a:cxn ang="0">
                  <a:pos x="146" y="15"/>
                </a:cxn>
                <a:cxn ang="0">
                  <a:pos x="146" y="176"/>
                </a:cxn>
                <a:cxn ang="0">
                  <a:pos x="44" y="176"/>
                </a:cxn>
                <a:cxn ang="0">
                  <a:pos x="44" y="177"/>
                </a:cxn>
                <a:cxn ang="0">
                  <a:pos x="43" y="176"/>
                </a:cxn>
                <a:cxn ang="0">
                  <a:pos x="15" y="176"/>
                </a:cxn>
                <a:cxn ang="0">
                  <a:pos x="15" y="149"/>
                </a:cxn>
                <a:cxn ang="0">
                  <a:pos x="3" y="138"/>
                </a:cxn>
                <a:cxn ang="0">
                  <a:pos x="2" y="138"/>
                </a:cxn>
                <a:cxn ang="0">
                  <a:pos x="2" y="137"/>
                </a:cxn>
                <a:cxn ang="0">
                  <a:pos x="0" y="135"/>
                </a:cxn>
                <a:cxn ang="0">
                  <a:pos x="0" y="191"/>
                </a:cxn>
                <a:cxn ang="0">
                  <a:pos x="160" y="191"/>
                </a:cxn>
                <a:cxn ang="0">
                  <a:pos x="160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160" h="191">
                  <a:moveTo>
                    <a:pt x="0" y="6"/>
                  </a:moveTo>
                  <a:lnTo>
                    <a:pt x="15" y="42"/>
                  </a:lnTo>
                  <a:lnTo>
                    <a:pt x="15" y="15"/>
                  </a:lnTo>
                  <a:lnTo>
                    <a:pt x="146" y="15"/>
                  </a:lnTo>
                  <a:lnTo>
                    <a:pt x="146" y="176"/>
                  </a:lnTo>
                  <a:lnTo>
                    <a:pt x="44" y="176"/>
                  </a:lnTo>
                  <a:lnTo>
                    <a:pt x="44" y="177"/>
                  </a:lnTo>
                  <a:lnTo>
                    <a:pt x="43" y="176"/>
                  </a:lnTo>
                  <a:lnTo>
                    <a:pt x="15" y="176"/>
                  </a:lnTo>
                  <a:lnTo>
                    <a:pt x="15" y="149"/>
                  </a:lnTo>
                  <a:lnTo>
                    <a:pt x="3" y="138"/>
                  </a:lnTo>
                  <a:lnTo>
                    <a:pt x="2" y="138"/>
                  </a:lnTo>
                  <a:lnTo>
                    <a:pt x="2" y="137"/>
                  </a:lnTo>
                  <a:lnTo>
                    <a:pt x="0" y="135"/>
                  </a:lnTo>
                  <a:lnTo>
                    <a:pt x="0" y="191"/>
                  </a:lnTo>
                  <a:lnTo>
                    <a:pt x="160" y="191"/>
                  </a:lnTo>
                  <a:lnTo>
                    <a:pt x="160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09" name="Freeform 92"/>
            <p:cNvSpPr>
              <a:spLocks/>
            </p:cNvSpPr>
            <p:nvPr/>
          </p:nvSpPr>
          <p:spPr bwMode="auto">
            <a:xfrm>
              <a:off x="6389688" y="2608263"/>
              <a:ext cx="168275" cy="17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1"/>
                </a:cxn>
                <a:cxn ang="0">
                  <a:pos x="106" y="11"/>
                </a:cxn>
                <a:cxn ang="0">
                  <a:pos x="106" y="0"/>
                </a:cxn>
                <a:cxn ang="0">
                  <a:pos x="0" y="0"/>
                </a:cxn>
              </a:cxnLst>
              <a:rect l="0" t="0" r="r" b="b"/>
              <a:pathLst>
                <a:path w="106" h="11">
                  <a:moveTo>
                    <a:pt x="0" y="0"/>
                  </a:moveTo>
                  <a:lnTo>
                    <a:pt x="4" y="11"/>
                  </a:lnTo>
                  <a:lnTo>
                    <a:pt x="106" y="11"/>
                  </a:lnTo>
                  <a:lnTo>
                    <a:pt x="10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0" name="Freeform 93"/>
            <p:cNvSpPr>
              <a:spLocks/>
            </p:cNvSpPr>
            <p:nvPr/>
          </p:nvSpPr>
          <p:spPr bwMode="auto">
            <a:xfrm>
              <a:off x="6405563" y="2651125"/>
              <a:ext cx="153988" cy="15875"/>
            </a:xfrm>
            <a:custGeom>
              <a:avLst/>
              <a:gdLst/>
              <a:ahLst/>
              <a:cxnLst>
                <a:cxn ang="0">
                  <a:pos x="6" y="10"/>
                </a:cxn>
                <a:cxn ang="0">
                  <a:pos x="97" y="10"/>
                </a:cxn>
                <a:cxn ang="0">
                  <a:pos x="97" y="0"/>
                </a:cxn>
                <a:cxn ang="0">
                  <a:pos x="0" y="0"/>
                </a:cxn>
                <a:cxn ang="0">
                  <a:pos x="6" y="10"/>
                </a:cxn>
              </a:cxnLst>
              <a:rect l="0" t="0" r="r" b="b"/>
              <a:pathLst>
                <a:path w="97" h="10">
                  <a:moveTo>
                    <a:pt x="6" y="10"/>
                  </a:moveTo>
                  <a:lnTo>
                    <a:pt x="97" y="10"/>
                  </a:lnTo>
                  <a:lnTo>
                    <a:pt x="97" y="0"/>
                  </a:lnTo>
                  <a:lnTo>
                    <a:pt x="0" y="0"/>
                  </a:lnTo>
                  <a:lnTo>
                    <a:pt x="6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1" name="Rectangle 94"/>
            <p:cNvSpPr>
              <a:spLocks noChangeArrowheads="1"/>
            </p:cNvSpPr>
            <p:nvPr/>
          </p:nvSpPr>
          <p:spPr bwMode="auto">
            <a:xfrm>
              <a:off x="6415088" y="2682875"/>
              <a:ext cx="144463" cy="17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2" name="Freeform 95"/>
            <p:cNvSpPr>
              <a:spLocks/>
            </p:cNvSpPr>
            <p:nvPr/>
          </p:nvSpPr>
          <p:spPr bwMode="auto">
            <a:xfrm>
              <a:off x="6351588" y="2673350"/>
              <a:ext cx="55563" cy="76200"/>
            </a:xfrm>
            <a:custGeom>
              <a:avLst/>
              <a:gdLst/>
              <a:ahLst/>
              <a:cxnLst>
                <a:cxn ang="0">
                  <a:pos x="34" y="48"/>
                </a:cxn>
                <a:cxn ang="0">
                  <a:pos x="35" y="0"/>
                </a:cxn>
                <a:cxn ang="0">
                  <a:pos x="0" y="15"/>
                </a:cxn>
                <a:cxn ang="0">
                  <a:pos x="34" y="48"/>
                </a:cxn>
              </a:cxnLst>
              <a:rect l="0" t="0" r="r" b="b"/>
              <a:pathLst>
                <a:path w="35" h="48">
                  <a:moveTo>
                    <a:pt x="34" y="48"/>
                  </a:moveTo>
                  <a:lnTo>
                    <a:pt x="35" y="0"/>
                  </a:lnTo>
                  <a:lnTo>
                    <a:pt x="0" y="15"/>
                  </a:lnTo>
                  <a:lnTo>
                    <a:pt x="34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3" name="Freeform 96"/>
            <p:cNvSpPr>
              <a:spLocks/>
            </p:cNvSpPr>
            <p:nvPr/>
          </p:nvSpPr>
          <p:spPr bwMode="auto">
            <a:xfrm>
              <a:off x="6238876" y="2390775"/>
              <a:ext cx="71438" cy="68263"/>
            </a:xfrm>
            <a:custGeom>
              <a:avLst/>
              <a:gdLst/>
              <a:ahLst/>
              <a:cxnLst>
                <a:cxn ang="0">
                  <a:pos x="120" y="35"/>
                </a:cxn>
                <a:cxn ang="0">
                  <a:pos x="60" y="10"/>
                </a:cxn>
                <a:cxn ang="0">
                  <a:pos x="34" y="20"/>
                </a:cxn>
                <a:cxn ang="0">
                  <a:pos x="9" y="79"/>
                </a:cxn>
                <a:cxn ang="0">
                  <a:pos x="31" y="133"/>
                </a:cxn>
                <a:cxn ang="0">
                  <a:pos x="141" y="88"/>
                </a:cxn>
                <a:cxn ang="0">
                  <a:pos x="120" y="35"/>
                </a:cxn>
              </a:cxnLst>
              <a:rect l="0" t="0" r="r" b="b"/>
              <a:pathLst>
                <a:path w="141" h="133">
                  <a:moveTo>
                    <a:pt x="120" y="35"/>
                  </a:moveTo>
                  <a:cubicBezTo>
                    <a:pt x="110" y="11"/>
                    <a:pt x="83" y="0"/>
                    <a:pt x="60" y="1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11" y="30"/>
                    <a:pt x="0" y="56"/>
                    <a:pt x="9" y="79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141" y="88"/>
                    <a:pt x="141" y="88"/>
                    <a:pt x="141" y="88"/>
                  </a:cubicBezTo>
                  <a:lnTo>
                    <a:pt x="120" y="3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4" name="Rectangle 97"/>
            <p:cNvSpPr>
              <a:spLocks noChangeArrowheads="1"/>
            </p:cNvSpPr>
            <p:nvPr/>
          </p:nvSpPr>
          <p:spPr bwMode="auto">
            <a:xfrm>
              <a:off x="6413501" y="2725738"/>
              <a:ext cx="147638" cy="158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5" name="Freeform 98"/>
            <p:cNvSpPr>
              <a:spLocks/>
            </p:cNvSpPr>
            <p:nvPr/>
          </p:nvSpPr>
          <p:spPr bwMode="auto">
            <a:xfrm>
              <a:off x="6607176" y="2541588"/>
              <a:ext cx="141288" cy="7143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84" y="45"/>
                </a:cxn>
                <a:cxn ang="0">
                  <a:pos x="85" y="45"/>
                </a:cxn>
                <a:cxn ang="0">
                  <a:pos x="89" y="36"/>
                </a:cxn>
                <a:cxn ang="0">
                  <a:pos x="88" y="35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9" h="45">
                  <a:moveTo>
                    <a:pt x="0" y="11"/>
                  </a:moveTo>
                  <a:lnTo>
                    <a:pt x="84" y="45"/>
                  </a:lnTo>
                  <a:lnTo>
                    <a:pt x="85" y="45"/>
                  </a:lnTo>
                  <a:lnTo>
                    <a:pt x="89" y="36"/>
                  </a:lnTo>
                  <a:lnTo>
                    <a:pt x="88" y="35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6" name="Freeform 99"/>
            <p:cNvSpPr>
              <a:spLocks/>
            </p:cNvSpPr>
            <p:nvPr/>
          </p:nvSpPr>
          <p:spPr bwMode="auto">
            <a:xfrm>
              <a:off x="6607176" y="2581275"/>
              <a:ext cx="127000" cy="6667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76" y="42"/>
                </a:cxn>
                <a:cxn ang="0">
                  <a:pos x="80" y="32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80" h="42">
                  <a:moveTo>
                    <a:pt x="0" y="11"/>
                  </a:moveTo>
                  <a:lnTo>
                    <a:pt x="76" y="42"/>
                  </a:lnTo>
                  <a:lnTo>
                    <a:pt x="80" y="32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7" name="Freeform 100"/>
            <p:cNvSpPr>
              <a:spLocks/>
            </p:cNvSpPr>
            <p:nvPr/>
          </p:nvSpPr>
          <p:spPr bwMode="auto">
            <a:xfrm>
              <a:off x="6607176" y="2497138"/>
              <a:ext cx="157163" cy="77788"/>
            </a:xfrm>
            <a:custGeom>
              <a:avLst/>
              <a:gdLst/>
              <a:ahLst/>
              <a:cxnLst>
                <a:cxn ang="0">
                  <a:pos x="95" y="49"/>
                </a:cxn>
                <a:cxn ang="0">
                  <a:pos x="99" y="40"/>
                </a:cxn>
                <a:cxn ang="0">
                  <a:pos x="98" y="4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94" y="49"/>
                </a:cxn>
                <a:cxn ang="0">
                  <a:pos x="95" y="49"/>
                </a:cxn>
              </a:cxnLst>
              <a:rect l="0" t="0" r="r" b="b"/>
              <a:pathLst>
                <a:path w="99" h="49">
                  <a:moveTo>
                    <a:pt x="95" y="49"/>
                  </a:moveTo>
                  <a:lnTo>
                    <a:pt x="99" y="40"/>
                  </a:lnTo>
                  <a:lnTo>
                    <a:pt x="98" y="4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94" y="49"/>
                  </a:lnTo>
                  <a:lnTo>
                    <a:pt x="95" y="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8" name="Freeform 101"/>
            <p:cNvSpPr>
              <a:spLocks/>
            </p:cNvSpPr>
            <p:nvPr/>
          </p:nvSpPr>
          <p:spPr bwMode="auto">
            <a:xfrm>
              <a:off x="6607176" y="2625725"/>
              <a:ext cx="112713" cy="6032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68" y="38"/>
                </a:cxn>
                <a:cxn ang="0">
                  <a:pos x="71" y="29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71" h="38">
                  <a:moveTo>
                    <a:pt x="0" y="11"/>
                  </a:moveTo>
                  <a:lnTo>
                    <a:pt x="68" y="38"/>
                  </a:lnTo>
                  <a:lnTo>
                    <a:pt x="71" y="29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9" name="Freeform 102"/>
            <p:cNvSpPr>
              <a:spLocks/>
            </p:cNvSpPr>
            <p:nvPr/>
          </p:nvSpPr>
          <p:spPr bwMode="auto">
            <a:xfrm>
              <a:off x="6607176" y="2705100"/>
              <a:ext cx="85725" cy="49213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51" y="31"/>
                </a:cxn>
                <a:cxn ang="0">
                  <a:pos x="54" y="22"/>
                </a:cxn>
                <a:cxn ang="0">
                  <a:pos x="0" y="0"/>
                </a:cxn>
                <a:cxn ang="0">
                  <a:pos x="0" y="10"/>
                </a:cxn>
              </a:cxnLst>
              <a:rect l="0" t="0" r="r" b="b"/>
              <a:pathLst>
                <a:path w="54" h="31">
                  <a:moveTo>
                    <a:pt x="0" y="10"/>
                  </a:moveTo>
                  <a:lnTo>
                    <a:pt x="51" y="31"/>
                  </a:lnTo>
                  <a:lnTo>
                    <a:pt x="54" y="22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20" name="Freeform 103"/>
            <p:cNvSpPr>
              <a:spLocks/>
            </p:cNvSpPr>
            <p:nvPr/>
          </p:nvSpPr>
          <p:spPr bwMode="auto">
            <a:xfrm>
              <a:off x="6607176" y="2660650"/>
              <a:ext cx="100013" cy="55563"/>
            </a:xfrm>
            <a:custGeom>
              <a:avLst/>
              <a:gdLst/>
              <a:ahLst/>
              <a:cxnLst>
                <a:cxn ang="0">
                  <a:pos x="63" y="25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59" y="35"/>
                </a:cxn>
                <a:cxn ang="0">
                  <a:pos x="63" y="25"/>
                </a:cxn>
              </a:cxnLst>
              <a:rect l="0" t="0" r="r" b="b"/>
              <a:pathLst>
                <a:path w="63" h="35">
                  <a:moveTo>
                    <a:pt x="63" y="25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59" y="35"/>
                  </a:lnTo>
                  <a:lnTo>
                    <a:pt x="63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21" name="Freeform 104"/>
            <p:cNvSpPr>
              <a:spLocks/>
            </p:cNvSpPr>
            <p:nvPr/>
          </p:nvSpPr>
          <p:spPr bwMode="auto">
            <a:xfrm>
              <a:off x="6567488" y="2439988"/>
              <a:ext cx="247650" cy="369888"/>
            </a:xfrm>
            <a:custGeom>
              <a:avLst/>
              <a:gdLst/>
              <a:ahLst/>
              <a:cxnLst>
                <a:cxn ang="0">
                  <a:pos x="155" y="59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0" y="22"/>
                </a:cxn>
                <a:cxn ang="0">
                  <a:pos x="17" y="22"/>
                </a:cxn>
                <a:cxn ang="0">
                  <a:pos x="18" y="19"/>
                </a:cxn>
                <a:cxn ang="0">
                  <a:pos x="136" y="67"/>
                </a:cxn>
                <a:cxn ang="0">
                  <a:pos x="76" y="214"/>
                </a:cxn>
                <a:cxn ang="0">
                  <a:pos x="25" y="193"/>
                </a:cxn>
                <a:cxn ang="0">
                  <a:pos x="25" y="208"/>
                </a:cxn>
                <a:cxn ang="0">
                  <a:pos x="84" y="233"/>
                </a:cxn>
                <a:cxn ang="0">
                  <a:pos x="85" y="233"/>
                </a:cxn>
                <a:cxn ang="0">
                  <a:pos x="156" y="59"/>
                </a:cxn>
                <a:cxn ang="0">
                  <a:pos x="155" y="59"/>
                </a:cxn>
              </a:cxnLst>
              <a:rect l="0" t="0" r="r" b="b"/>
              <a:pathLst>
                <a:path w="156" h="233">
                  <a:moveTo>
                    <a:pt x="155" y="59"/>
                  </a:moveTo>
                  <a:lnTo>
                    <a:pt x="10" y="0"/>
                  </a:lnTo>
                  <a:lnTo>
                    <a:pt x="9" y="0"/>
                  </a:lnTo>
                  <a:lnTo>
                    <a:pt x="0" y="22"/>
                  </a:lnTo>
                  <a:lnTo>
                    <a:pt x="17" y="22"/>
                  </a:lnTo>
                  <a:lnTo>
                    <a:pt x="18" y="19"/>
                  </a:lnTo>
                  <a:lnTo>
                    <a:pt x="136" y="67"/>
                  </a:lnTo>
                  <a:lnTo>
                    <a:pt x="76" y="214"/>
                  </a:lnTo>
                  <a:lnTo>
                    <a:pt x="25" y="193"/>
                  </a:lnTo>
                  <a:lnTo>
                    <a:pt x="25" y="208"/>
                  </a:lnTo>
                  <a:lnTo>
                    <a:pt x="84" y="233"/>
                  </a:lnTo>
                  <a:lnTo>
                    <a:pt x="85" y="233"/>
                  </a:lnTo>
                  <a:lnTo>
                    <a:pt x="156" y="59"/>
                  </a:lnTo>
                  <a:lnTo>
                    <a:pt x="155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22" name="Freeform 105"/>
            <p:cNvSpPr>
              <a:spLocks noEditPoints="1"/>
            </p:cNvSpPr>
            <p:nvPr/>
          </p:nvSpPr>
          <p:spPr bwMode="auto">
            <a:xfrm>
              <a:off x="6256338" y="2441575"/>
              <a:ext cx="149225" cy="250825"/>
            </a:xfrm>
            <a:custGeom>
              <a:avLst/>
              <a:gdLst/>
              <a:ahLst/>
              <a:cxnLst>
                <a:cxn ang="0">
                  <a:pos x="292" y="447"/>
                </a:cxn>
                <a:cxn ang="0">
                  <a:pos x="110" y="0"/>
                </a:cxn>
                <a:cxn ang="0">
                  <a:pos x="0" y="45"/>
                </a:cxn>
                <a:cxn ang="0">
                  <a:pos x="182" y="491"/>
                </a:cxn>
                <a:cxn ang="0">
                  <a:pos x="292" y="447"/>
                </a:cxn>
                <a:cxn ang="0">
                  <a:pos x="99" y="19"/>
                </a:cxn>
                <a:cxn ang="0">
                  <a:pos x="220" y="315"/>
                </a:cxn>
                <a:cxn ang="0">
                  <a:pos x="215" y="338"/>
                </a:cxn>
                <a:cxn ang="0">
                  <a:pos x="195" y="325"/>
                </a:cxn>
                <a:cxn ang="0">
                  <a:pos x="75" y="29"/>
                </a:cxn>
                <a:cxn ang="0">
                  <a:pos x="99" y="19"/>
                </a:cxn>
                <a:cxn ang="0">
                  <a:pos x="165" y="358"/>
                </a:cxn>
                <a:cxn ang="0">
                  <a:pos x="146" y="345"/>
                </a:cxn>
                <a:cxn ang="0">
                  <a:pos x="25" y="49"/>
                </a:cxn>
                <a:cxn ang="0">
                  <a:pos x="50" y="39"/>
                </a:cxn>
                <a:cxn ang="0">
                  <a:pos x="170" y="335"/>
                </a:cxn>
                <a:cxn ang="0">
                  <a:pos x="165" y="358"/>
                </a:cxn>
              </a:cxnLst>
              <a:rect l="0" t="0" r="r" b="b"/>
              <a:pathLst>
                <a:path w="292" h="491">
                  <a:moveTo>
                    <a:pt x="292" y="447"/>
                  </a:moveTo>
                  <a:cubicBezTo>
                    <a:pt x="110" y="0"/>
                    <a:pt x="110" y="0"/>
                    <a:pt x="110" y="0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182" y="491"/>
                    <a:pt x="182" y="491"/>
                    <a:pt x="182" y="491"/>
                  </a:cubicBezTo>
                  <a:lnTo>
                    <a:pt x="292" y="447"/>
                  </a:lnTo>
                  <a:close/>
                  <a:moveTo>
                    <a:pt x="99" y="19"/>
                  </a:moveTo>
                  <a:cubicBezTo>
                    <a:pt x="220" y="315"/>
                    <a:pt x="220" y="315"/>
                    <a:pt x="220" y="315"/>
                  </a:cubicBezTo>
                  <a:cubicBezTo>
                    <a:pt x="224" y="325"/>
                    <a:pt x="222" y="335"/>
                    <a:pt x="215" y="338"/>
                  </a:cubicBezTo>
                  <a:cubicBezTo>
                    <a:pt x="208" y="340"/>
                    <a:pt x="199" y="335"/>
                    <a:pt x="195" y="325"/>
                  </a:cubicBezTo>
                  <a:cubicBezTo>
                    <a:pt x="75" y="29"/>
                    <a:pt x="75" y="29"/>
                    <a:pt x="75" y="29"/>
                  </a:cubicBezTo>
                  <a:lnTo>
                    <a:pt x="99" y="19"/>
                  </a:lnTo>
                  <a:close/>
                  <a:moveTo>
                    <a:pt x="165" y="358"/>
                  </a:moveTo>
                  <a:cubicBezTo>
                    <a:pt x="159" y="361"/>
                    <a:pt x="150" y="355"/>
                    <a:pt x="146" y="345"/>
                  </a:cubicBezTo>
                  <a:cubicBezTo>
                    <a:pt x="25" y="49"/>
                    <a:pt x="25" y="49"/>
                    <a:pt x="25" y="49"/>
                  </a:cubicBezTo>
                  <a:cubicBezTo>
                    <a:pt x="50" y="39"/>
                    <a:pt x="50" y="39"/>
                    <a:pt x="50" y="39"/>
                  </a:cubicBezTo>
                  <a:cubicBezTo>
                    <a:pt x="170" y="335"/>
                    <a:pt x="170" y="335"/>
                    <a:pt x="170" y="335"/>
                  </a:cubicBezTo>
                  <a:cubicBezTo>
                    <a:pt x="174" y="345"/>
                    <a:pt x="172" y="355"/>
                    <a:pt x="165" y="35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731308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33977" y="-1915121"/>
            <a:ext cx="6412706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lt-LT" sz="2000" b="1" dirty="0">
                <a:solidFill>
                  <a:schemeClr val="bg1"/>
                </a:solidFill>
              </a:rPr>
              <a:t>KELIŲ SEKTORIAUS FINANSAVIMAS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231394123"/>
              </p:ext>
            </p:extLst>
          </p:nvPr>
        </p:nvGraphicFramePr>
        <p:xfrm>
          <a:off x="1288421" y="212757"/>
          <a:ext cx="10146603" cy="6067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5076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159474297"/>
              </p:ext>
            </p:extLst>
          </p:nvPr>
        </p:nvGraphicFramePr>
        <p:xfrm>
          <a:off x="4309534" y="1587500"/>
          <a:ext cx="7882466" cy="5096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2971800" y="154516"/>
            <a:ext cx="6073643" cy="59901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2800" b="1" dirty="0">
                <a:solidFill>
                  <a:schemeClr val="accent1">
                    <a:lumMod val="75000"/>
                  </a:schemeClr>
                </a:solidFill>
              </a:rPr>
              <a:t>PRAŠYMŲ VERTINIMAS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Suapvalintas stačiakampis 5"/>
          <p:cNvSpPr/>
          <p:nvPr/>
        </p:nvSpPr>
        <p:spPr>
          <a:xfrm>
            <a:off x="753532" y="880532"/>
            <a:ext cx="4326468" cy="2116668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800" dirty="0"/>
              <a:t>Prašymus vertino susisiekimo ministro įsakymu sudaryta </a:t>
            </a:r>
            <a:r>
              <a:rPr lang="lt-LT" sz="2800" b="1" u="sng" dirty="0"/>
              <a:t>Komisija</a:t>
            </a:r>
            <a:r>
              <a:rPr lang="lt-LT" sz="2800" dirty="0"/>
              <a:t> </a:t>
            </a:r>
            <a:endParaRPr lang="lt-LT" sz="2800" b="1" u="sng" dirty="0"/>
          </a:p>
        </p:txBody>
      </p:sp>
    </p:spTree>
    <p:extLst>
      <p:ext uri="{BB962C8B-B14F-4D97-AF65-F5344CB8AC3E}">
        <p14:creationId xmlns:p14="http://schemas.microsoft.com/office/powerpoint/2010/main" val="2043833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508383692"/>
              </p:ext>
            </p:extLst>
          </p:nvPr>
        </p:nvGraphicFramePr>
        <p:xfrm>
          <a:off x="847195" y="830198"/>
          <a:ext cx="1016669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tačiakampis 6"/>
          <p:cNvSpPr/>
          <p:nvPr/>
        </p:nvSpPr>
        <p:spPr>
          <a:xfrm>
            <a:off x="2877849" y="134145"/>
            <a:ext cx="61053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2400" b="1" dirty="0">
                <a:solidFill>
                  <a:schemeClr val="accent1">
                    <a:lumMod val="75000"/>
                  </a:schemeClr>
                </a:solidFill>
              </a:rPr>
              <a:t>PLANO LĖŠŲ PASKIRSTYMO PRINCIPAI</a:t>
            </a:r>
            <a:endParaRPr lang="lt-LT" sz="2400" b="1" dirty="0"/>
          </a:p>
        </p:txBody>
      </p:sp>
    </p:spTree>
    <p:extLst>
      <p:ext uri="{BB962C8B-B14F-4D97-AF65-F5344CB8AC3E}">
        <p14:creationId xmlns:p14="http://schemas.microsoft.com/office/powerpoint/2010/main" val="572863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368838371"/>
              </p:ext>
            </p:extLst>
          </p:nvPr>
        </p:nvGraphicFramePr>
        <p:xfrm>
          <a:off x="633046" y="823964"/>
          <a:ext cx="11244106" cy="5897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tačiakampis 4"/>
          <p:cNvSpPr/>
          <p:nvPr/>
        </p:nvSpPr>
        <p:spPr>
          <a:xfrm>
            <a:off x="2694829" y="137421"/>
            <a:ext cx="71205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2400" b="1" dirty="0">
                <a:solidFill>
                  <a:schemeClr val="accent1">
                    <a:lumMod val="75000"/>
                  </a:schemeClr>
                </a:solidFill>
              </a:rPr>
              <a:t>PLANO LĖŠŲ PASKIRSTYMAS PAGAL ETAPUS</a:t>
            </a:r>
            <a:endParaRPr lang="lt-LT" sz="2400" b="1" dirty="0"/>
          </a:p>
        </p:txBody>
      </p:sp>
    </p:spTree>
    <p:extLst>
      <p:ext uri="{BB962C8B-B14F-4D97-AF65-F5344CB8AC3E}">
        <p14:creationId xmlns:p14="http://schemas.microsoft.com/office/powerpoint/2010/main" val="113447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54"/>
          <p:cNvSpPr/>
          <p:nvPr/>
        </p:nvSpPr>
        <p:spPr>
          <a:xfrm>
            <a:off x="0" y="-14285"/>
            <a:ext cx="12192000" cy="10065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5722620" y="4683656"/>
            <a:ext cx="718504" cy="71850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lt-LT" sz="1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4.4</a:t>
            </a: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199818" y="3820639"/>
            <a:ext cx="717649" cy="71764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lt-LT" sz="1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4.3</a:t>
            </a: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247430" y="3815994"/>
            <a:ext cx="745454" cy="74545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lt-LT" sz="1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4.5</a:t>
            </a: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3799896" y="3124200"/>
            <a:ext cx="726281" cy="72628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lt-LT" sz="1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4.2</a:t>
            </a: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7620157" y="3124200"/>
            <a:ext cx="724418" cy="72441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lt-LT" sz="1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4.6</a:t>
            </a: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3494720" y="2394050"/>
            <a:ext cx="732158" cy="73215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lt-LT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</a:t>
            </a: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lt-LT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7969408" y="2348631"/>
            <a:ext cx="751442" cy="75144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lt-LT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 proc</a:t>
            </a:r>
            <a:r>
              <a:rPr lang="lt-LT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sz="105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Freeform 12"/>
          <p:cNvSpPr>
            <a:spLocks/>
          </p:cNvSpPr>
          <p:nvPr/>
        </p:nvSpPr>
        <p:spPr bwMode="auto">
          <a:xfrm>
            <a:off x="5975350" y="1560513"/>
            <a:ext cx="2159000" cy="1477962"/>
          </a:xfrm>
          <a:custGeom>
            <a:avLst/>
            <a:gdLst>
              <a:gd name="T0" fmla="*/ 691 w 705"/>
              <a:gd name="T1" fmla="*/ 381 h 482"/>
              <a:gd name="T2" fmla="*/ 642 w 705"/>
              <a:gd name="T3" fmla="*/ 337 h 482"/>
              <a:gd name="T4" fmla="*/ 617 w 705"/>
              <a:gd name="T5" fmla="*/ 348 h 482"/>
              <a:gd name="T6" fmla="*/ 617 w 705"/>
              <a:gd name="T7" fmla="*/ 364 h 482"/>
              <a:gd name="T8" fmla="*/ 308 w 705"/>
              <a:gd name="T9" fmla="*/ 297 h 482"/>
              <a:gd name="T10" fmla="*/ 116 w 705"/>
              <a:gd name="T11" fmla="*/ 134 h 482"/>
              <a:gd name="T12" fmla="*/ 77 w 705"/>
              <a:gd name="T13" fmla="*/ 0 h 482"/>
              <a:gd name="T14" fmla="*/ 0 w 705"/>
              <a:gd name="T15" fmla="*/ 0 h 482"/>
              <a:gd name="T16" fmla="*/ 51 w 705"/>
              <a:gd name="T17" fmla="*/ 173 h 482"/>
              <a:gd name="T18" fmla="*/ 184 w 705"/>
              <a:gd name="T19" fmla="*/ 312 h 482"/>
              <a:gd name="T20" fmla="*/ 617 w 705"/>
              <a:gd name="T21" fmla="*/ 440 h 482"/>
              <a:gd name="T22" fmla="*/ 617 w 705"/>
              <a:gd name="T23" fmla="*/ 459 h 482"/>
              <a:gd name="T24" fmla="*/ 642 w 705"/>
              <a:gd name="T25" fmla="*/ 470 h 482"/>
              <a:gd name="T26" fmla="*/ 691 w 705"/>
              <a:gd name="T27" fmla="*/ 426 h 482"/>
              <a:gd name="T28" fmla="*/ 691 w 705"/>
              <a:gd name="T29" fmla="*/ 381 h 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05" h="482">
                <a:moveTo>
                  <a:pt x="691" y="381"/>
                </a:moveTo>
                <a:cubicBezTo>
                  <a:pt x="642" y="337"/>
                  <a:pt x="642" y="337"/>
                  <a:pt x="642" y="337"/>
                </a:cubicBezTo>
                <a:cubicBezTo>
                  <a:pt x="628" y="324"/>
                  <a:pt x="617" y="329"/>
                  <a:pt x="617" y="348"/>
                </a:cubicBezTo>
                <a:cubicBezTo>
                  <a:pt x="617" y="364"/>
                  <a:pt x="617" y="364"/>
                  <a:pt x="617" y="364"/>
                </a:cubicBezTo>
                <a:cubicBezTo>
                  <a:pt x="499" y="363"/>
                  <a:pt x="393" y="338"/>
                  <a:pt x="308" y="297"/>
                </a:cubicBezTo>
                <a:cubicBezTo>
                  <a:pt x="220" y="256"/>
                  <a:pt x="154" y="198"/>
                  <a:pt x="116" y="134"/>
                </a:cubicBezTo>
                <a:cubicBezTo>
                  <a:pt x="90" y="91"/>
                  <a:pt x="77" y="46"/>
                  <a:pt x="7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61"/>
                  <a:pt x="19" y="120"/>
                  <a:pt x="51" y="173"/>
                </a:cubicBezTo>
                <a:cubicBezTo>
                  <a:pt x="82" y="226"/>
                  <a:pt x="128" y="273"/>
                  <a:pt x="184" y="312"/>
                </a:cubicBezTo>
                <a:cubicBezTo>
                  <a:pt x="294" y="390"/>
                  <a:pt x="445" y="439"/>
                  <a:pt x="617" y="440"/>
                </a:cubicBezTo>
                <a:cubicBezTo>
                  <a:pt x="617" y="459"/>
                  <a:pt x="617" y="459"/>
                  <a:pt x="617" y="459"/>
                </a:cubicBezTo>
                <a:cubicBezTo>
                  <a:pt x="617" y="477"/>
                  <a:pt x="628" y="482"/>
                  <a:pt x="642" y="470"/>
                </a:cubicBezTo>
                <a:cubicBezTo>
                  <a:pt x="691" y="426"/>
                  <a:pt x="691" y="426"/>
                  <a:pt x="691" y="426"/>
                </a:cubicBezTo>
                <a:cubicBezTo>
                  <a:pt x="705" y="413"/>
                  <a:pt x="705" y="393"/>
                  <a:pt x="691" y="38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7840" y="148346"/>
            <a:ext cx="8300508" cy="599016"/>
          </a:xfrm>
        </p:spPr>
        <p:txBody>
          <a:bodyPr/>
          <a:lstStyle/>
          <a:p>
            <a:r>
              <a:rPr lang="lt-LT" sz="2800" dirty="0">
                <a:solidFill>
                  <a:srgbClr val="FFFFFF"/>
                </a:solidFill>
              </a:rPr>
              <a:t>PLANO LĖŠŲ PASKIRSTYMAS PAGAL VEIKLAS</a:t>
            </a: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15" name="Freeform 13"/>
          <p:cNvSpPr>
            <a:spLocks/>
          </p:cNvSpPr>
          <p:nvPr/>
        </p:nvSpPr>
        <p:spPr bwMode="auto">
          <a:xfrm>
            <a:off x="5967413" y="1560513"/>
            <a:ext cx="1790700" cy="2093912"/>
          </a:xfrm>
          <a:custGeom>
            <a:avLst/>
            <a:gdLst>
              <a:gd name="T0" fmla="*/ 571 w 585"/>
              <a:gd name="T1" fmla="*/ 582 h 683"/>
              <a:gd name="T2" fmla="*/ 522 w 585"/>
              <a:gd name="T3" fmla="*/ 538 h 683"/>
              <a:gd name="T4" fmla="*/ 497 w 585"/>
              <a:gd name="T5" fmla="*/ 549 h 683"/>
              <a:gd name="T6" fmla="*/ 497 w 585"/>
              <a:gd name="T7" fmla="*/ 565 h 683"/>
              <a:gd name="T8" fmla="*/ 345 w 585"/>
              <a:gd name="T9" fmla="*/ 522 h 683"/>
              <a:gd name="T10" fmla="*/ 207 w 585"/>
              <a:gd name="T11" fmla="*/ 403 h 683"/>
              <a:gd name="T12" fmla="*/ 77 w 585"/>
              <a:gd name="T13" fmla="*/ 0 h 683"/>
              <a:gd name="T14" fmla="*/ 0 w 585"/>
              <a:gd name="T15" fmla="*/ 0 h 683"/>
              <a:gd name="T16" fmla="*/ 87 w 585"/>
              <a:gd name="T17" fmla="*/ 355 h 683"/>
              <a:gd name="T18" fmla="*/ 308 w 585"/>
              <a:gd name="T19" fmla="*/ 589 h 683"/>
              <a:gd name="T20" fmla="*/ 497 w 585"/>
              <a:gd name="T21" fmla="*/ 641 h 683"/>
              <a:gd name="T22" fmla="*/ 497 w 585"/>
              <a:gd name="T23" fmla="*/ 660 h 683"/>
              <a:gd name="T24" fmla="*/ 522 w 585"/>
              <a:gd name="T25" fmla="*/ 671 h 683"/>
              <a:gd name="T26" fmla="*/ 571 w 585"/>
              <a:gd name="T27" fmla="*/ 627 h 683"/>
              <a:gd name="T28" fmla="*/ 571 w 585"/>
              <a:gd name="T29" fmla="*/ 582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85" h="683">
                <a:moveTo>
                  <a:pt x="571" y="582"/>
                </a:moveTo>
                <a:cubicBezTo>
                  <a:pt x="522" y="538"/>
                  <a:pt x="522" y="538"/>
                  <a:pt x="522" y="538"/>
                </a:cubicBezTo>
                <a:cubicBezTo>
                  <a:pt x="508" y="525"/>
                  <a:pt x="497" y="530"/>
                  <a:pt x="497" y="549"/>
                </a:cubicBezTo>
                <a:cubicBezTo>
                  <a:pt x="497" y="565"/>
                  <a:pt x="497" y="565"/>
                  <a:pt x="497" y="565"/>
                </a:cubicBezTo>
                <a:cubicBezTo>
                  <a:pt x="444" y="563"/>
                  <a:pt x="392" y="549"/>
                  <a:pt x="345" y="522"/>
                </a:cubicBezTo>
                <a:cubicBezTo>
                  <a:pt x="294" y="495"/>
                  <a:pt x="247" y="454"/>
                  <a:pt x="207" y="403"/>
                </a:cubicBezTo>
                <a:cubicBezTo>
                  <a:pt x="128" y="301"/>
                  <a:pt x="77" y="159"/>
                  <a:pt x="7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31"/>
                  <a:pt x="33" y="253"/>
                  <a:pt x="87" y="355"/>
                </a:cubicBezTo>
                <a:cubicBezTo>
                  <a:pt x="140" y="457"/>
                  <a:pt x="217" y="539"/>
                  <a:pt x="308" y="589"/>
                </a:cubicBezTo>
                <a:cubicBezTo>
                  <a:pt x="366" y="621"/>
                  <a:pt x="430" y="639"/>
                  <a:pt x="497" y="641"/>
                </a:cubicBezTo>
                <a:cubicBezTo>
                  <a:pt x="497" y="660"/>
                  <a:pt x="497" y="660"/>
                  <a:pt x="497" y="660"/>
                </a:cubicBezTo>
                <a:cubicBezTo>
                  <a:pt x="497" y="678"/>
                  <a:pt x="508" y="683"/>
                  <a:pt x="522" y="671"/>
                </a:cubicBezTo>
                <a:cubicBezTo>
                  <a:pt x="571" y="627"/>
                  <a:pt x="571" y="627"/>
                  <a:pt x="571" y="627"/>
                </a:cubicBezTo>
                <a:cubicBezTo>
                  <a:pt x="585" y="614"/>
                  <a:pt x="585" y="594"/>
                  <a:pt x="571" y="582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4"/>
          <p:cNvSpPr>
            <a:spLocks/>
          </p:cNvSpPr>
          <p:nvPr/>
        </p:nvSpPr>
        <p:spPr bwMode="auto">
          <a:xfrm>
            <a:off x="5967413" y="1560513"/>
            <a:ext cx="1433513" cy="2755900"/>
          </a:xfrm>
          <a:custGeom>
            <a:avLst/>
            <a:gdLst>
              <a:gd name="T0" fmla="*/ 455 w 468"/>
              <a:gd name="T1" fmla="*/ 798 h 899"/>
              <a:gd name="T2" fmla="*/ 406 w 468"/>
              <a:gd name="T3" fmla="*/ 754 h 899"/>
              <a:gd name="T4" fmla="*/ 381 w 468"/>
              <a:gd name="T5" fmla="*/ 765 h 899"/>
              <a:gd name="T6" fmla="*/ 381 w 468"/>
              <a:gd name="T7" fmla="*/ 781 h 899"/>
              <a:gd name="T8" fmla="*/ 334 w 468"/>
              <a:gd name="T9" fmla="*/ 768 h 899"/>
              <a:gd name="T10" fmla="*/ 279 w 468"/>
              <a:gd name="T11" fmla="*/ 728 h 899"/>
              <a:gd name="T12" fmla="*/ 176 w 468"/>
              <a:gd name="T13" fmla="*/ 565 h 899"/>
              <a:gd name="T14" fmla="*/ 77 w 468"/>
              <a:gd name="T15" fmla="*/ 0 h 899"/>
              <a:gd name="T16" fmla="*/ 0 w 468"/>
              <a:gd name="T17" fmla="*/ 0 h 899"/>
              <a:gd name="T18" fmla="*/ 49 w 468"/>
              <a:gd name="T19" fmla="*/ 417 h 899"/>
              <a:gd name="T20" fmla="*/ 176 w 468"/>
              <a:gd name="T21" fmla="*/ 723 h 899"/>
              <a:gd name="T22" fmla="*/ 301 w 468"/>
              <a:gd name="T23" fmla="*/ 837 h 899"/>
              <a:gd name="T24" fmla="*/ 381 w 468"/>
              <a:gd name="T25" fmla="*/ 857 h 899"/>
              <a:gd name="T26" fmla="*/ 381 w 468"/>
              <a:gd name="T27" fmla="*/ 876 h 899"/>
              <a:gd name="T28" fmla="*/ 406 w 468"/>
              <a:gd name="T29" fmla="*/ 887 h 899"/>
              <a:gd name="T30" fmla="*/ 455 w 468"/>
              <a:gd name="T31" fmla="*/ 843 h 899"/>
              <a:gd name="T32" fmla="*/ 455 w 468"/>
              <a:gd name="T33" fmla="*/ 798 h 8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68" h="899">
                <a:moveTo>
                  <a:pt x="455" y="798"/>
                </a:moveTo>
                <a:cubicBezTo>
                  <a:pt x="406" y="754"/>
                  <a:pt x="406" y="754"/>
                  <a:pt x="406" y="754"/>
                </a:cubicBezTo>
                <a:cubicBezTo>
                  <a:pt x="392" y="741"/>
                  <a:pt x="381" y="746"/>
                  <a:pt x="381" y="765"/>
                </a:cubicBezTo>
                <a:cubicBezTo>
                  <a:pt x="381" y="781"/>
                  <a:pt x="381" y="781"/>
                  <a:pt x="381" y="781"/>
                </a:cubicBezTo>
                <a:cubicBezTo>
                  <a:pt x="365" y="780"/>
                  <a:pt x="350" y="776"/>
                  <a:pt x="334" y="768"/>
                </a:cubicBezTo>
                <a:cubicBezTo>
                  <a:pt x="316" y="760"/>
                  <a:pt x="297" y="746"/>
                  <a:pt x="279" y="728"/>
                </a:cubicBezTo>
                <a:cubicBezTo>
                  <a:pt x="242" y="692"/>
                  <a:pt x="206" y="636"/>
                  <a:pt x="176" y="565"/>
                </a:cubicBezTo>
                <a:cubicBezTo>
                  <a:pt x="116" y="423"/>
                  <a:pt x="77" y="222"/>
                  <a:pt x="7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52"/>
                  <a:pt x="18" y="294"/>
                  <a:pt x="49" y="417"/>
                </a:cubicBezTo>
                <a:cubicBezTo>
                  <a:pt x="79" y="541"/>
                  <a:pt x="122" y="645"/>
                  <a:pt x="176" y="723"/>
                </a:cubicBezTo>
                <a:cubicBezTo>
                  <a:pt x="212" y="774"/>
                  <a:pt x="253" y="814"/>
                  <a:pt x="301" y="837"/>
                </a:cubicBezTo>
                <a:cubicBezTo>
                  <a:pt x="326" y="849"/>
                  <a:pt x="353" y="856"/>
                  <a:pt x="381" y="857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94"/>
                  <a:pt x="392" y="899"/>
                  <a:pt x="406" y="887"/>
                </a:cubicBezTo>
                <a:cubicBezTo>
                  <a:pt x="455" y="843"/>
                  <a:pt x="455" y="843"/>
                  <a:pt x="455" y="843"/>
                </a:cubicBezTo>
                <a:cubicBezTo>
                  <a:pt x="468" y="830"/>
                  <a:pt x="468" y="810"/>
                  <a:pt x="455" y="798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shade val="30000"/>
                  <a:satMod val="115000"/>
                </a:schemeClr>
              </a:gs>
              <a:gs pos="50000">
                <a:schemeClr val="accent5">
                  <a:shade val="67500"/>
                  <a:satMod val="115000"/>
                </a:schemeClr>
              </a:gs>
              <a:gs pos="100000">
                <a:schemeClr val="accent5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Freeform 15"/>
          <p:cNvSpPr>
            <a:spLocks/>
          </p:cNvSpPr>
          <p:nvPr/>
        </p:nvSpPr>
        <p:spPr bwMode="auto">
          <a:xfrm>
            <a:off x="5853906" y="1560513"/>
            <a:ext cx="484188" cy="3273425"/>
          </a:xfrm>
          <a:custGeom>
            <a:avLst/>
            <a:gdLst>
              <a:gd name="T0" fmla="*/ 134 w 158"/>
              <a:gd name="T1" fmla="*/ 981 h 1068"/>
              <a:gd name="T2" fmla="*/ 117 w 158"/>
              <a:gd name="T3" fmla="*/ 981 h 1068"/>
              <a:gd name="T4" fmla="*/ 118 w 158"/>
              <a:gd name="T5" fmla="*/ 0 h 1068"/>
              <a:gd name="T6" fmla="*/ 41 w 158"/>
              <a:gd name="T7" fmla="*/ 0 h 1068"/>
              <a:gd name="T8" fmla="*/ 41 w 158"/>
              <a:gd name="T9" fmla="*/ 981 h 1068"/>
              <a:gd name="T10" fmla="*/ 23 w 158"/>
              <a:gd name="T11" fmla="*/ 981 h 1068"/>
              <a:gd name="T12" fmla="*/ 12 w 158"/>
              <a:gd name="T13" fmla="*/ 1006 h 1068"/>
              <a:gd name="T14" fmla="*/ 56 w 158"/>
              <a:gd name="T15" fmla="*/ 1055 h 1068"/>
              <a:gd name="T16" fmla="*/ 101 w 158"/>
              <a:gd name="T17" fmla="*/ 1055 h 1068"/>
              <a:gd name="T18" fmla="*/ 145 w 158"/>
              <a:gd name="T19" fmla="*/ 1006 h 1068"/>
              <a:gd name="T20" fmla="*/ 134 w 158"/>
              <a:gd name="T21" fmla="*/ 981 h 10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58" h="1068">
                <a:moveTo>
                  <a:pt x="134" y="981"/>
                </a:moveTo>
                <a:cubicBezTo>
                  <a:pt x="117" y="981"/>
                  <a:pt x="117" y="981"/>
                  <a:pt x="117" y="981"/>
                </a:cubicBezTo>
                <a:cubicBezTo>
                  <a:pt x="118" y="0"/>
                  <a:pt x="118" y="0"/>
                  <a:pt x="118" y="0"/>
                </a:cubicBezTo>
                <a:cubicBezTo>
                  <a:pt x="41" y="0"/>
                  <a:pt x="41" y="0"/>
                  <a:pt x="41" y="0"/>
                </a:cubicBezTo>
                <a:cubicBezTo>
                  <a:pt x="41" y="981"/>
                  <a:pt x="41" y="981"/>
                  <a:pt x="41" y="981"/>
                </a:cubicBezTo>
                <a:cubicBezTo>
                  <a:pt x="23" y="981"/>
                  <a:pt x="23" y="981"/>
                  <a:pt x="23" y="981"/>
                </a:cubicBezTo>
                <a:cubicBezTo>
                  <a:pt x="5" y="981"/>
                  <a:pt x="0" y="992"/>
                  <a:pt x="12" y="1006"/>
                </a:cubicBezTo>
                <a:cubicBezTo>
                  <a:pt x="56" y="1055"/>
                  <a:pt x="56" y="1055"/>
                  <a:pt x="56" y="1055"/>
                </a:cubicBezTo>
                <a:cubicBezTo>
                  <a:pt x="69" y="1068"/>
                  <a:pt x="89" y="1068"/>
                  <a:pt x="101" y="1055"/>
                </a:cubicBezTo>
                <a:cubicBezTo>
                  <a:pt x="145" y="1006"/>
                  <a:pt x="145" y="1006"/>
                  <a:pt x="145" y="1006"/>
                </a:cubicBezTo>
                <a:cubicBezTo>
                  <a:pt x="158" y="992"/>
                  <a:pt x="153" y="981"/>
                  <a:pt x="134" y="98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16"/>
          <p:cNvSpPr>
            <a:spLocks/>
          </p:cNvSpPr>
          <p:nvPr/>
        </p:nvSpPr>
        <p:spPr bwMode="auto">
          <a:xfrm>
            <a:off x="4773613" y="1560513"/>
            <a:ext cx="1430338" cy="2755900"/>
          </a:xfrm>
          <a:custGeom>
            <a:avLst/>
            <a:gdLst>
              <a:gd name="T0" fmla="*/ 390 w 467"/>
              <a:gd name="T1" fmla="*/ 0 h 899"/>
              <a:gd name="T2" fmla="*/ 292 w 467"/>
              <a:gd name="T3" fmla="*/ 565 h 899"/>
              <a:gd name="T4" fmla="*/ 189 w 467"/>
              <a:gd name="T5" fmla="*/ 728 h 899"/>
              <a:gd name="T6" fmla="*/ 134 w 467"/>
              <a:gd name="T7" fmla="*/ 768 h 899"/>
              <a:gd name="T8" fmla="*/ 87 w 467"/>
              <a:gd name="T9" fmla="*/ 781 h 899"/>
              <a:gd name="T10" fmla="*/ 87 w 467"/>
              <a:gd name="T11" fmla="*/ 765 h 899"/>
              <a:gd name="T12" fmla="*/ 63 w 467"/>
              <a:gd name="T13" fmla="*/ 754 h 899"/>
              <a:gd name="T14" fmla="*/ 14 w 467"/>
              <a:gd name="T15" fmla="*/ 798 h 899"/>
              <a:gd name="T16" fmla="*/ 14 w 467"/>
              <a:gd name="T17" fmla="*/ 843 h 899"/>
              <a:gd name="T18" fmla="*/ 63 w 467"/>
              <a:gd name="T19" fmla="*/ 887 h 899"/>
              <a:gd name="T20" fmla="*/ 87 w 467"/>
              <a:gd name="T21" fmla="*/ 876 h 899"/>
              <a:gd name="T22" fmla="*/ 87 w 467"/>
              <a:gd name="T23" fmla="*/ 857 h 899"/>
              <a:gd name="T24" fmla="*/ 167 w 467"/>
              <a:gd name="T25" fmla="*/ 837 h 899"/>
              <a:gd name="T26" fmla="*/ 292 w 467"/>
              <a:gd name="T27" fmla="*/ 723 h 899"/>
              <a:gd name="T28" fmla="*/ 420 w 467"/>
              <a:gd name="T29" fmla="*/ 417 h 899"/>
              <a:gd name="T30" fmla="*/ 467 w 467"/>
              <a:gd name="T31" fmla="*/ 0 h 899"/>
              <a:gd name="T32" fmla="*/ 390 w 467"/>
              <a:gd name="T33" fmla="*/ 0 h 8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67" h="899">
                <a:moveTo>
                  <a:pt x="390" y="0"/>
                </a:moveTo>
                <a:cubicBezTo>
                  <a:pt x="390" y="222"/>
                  <a:pt x="353" y="423"/>
                  <a:pt x="292" y="565"/>
                </a:cubicBezTo>
                <a:cubicBezTo>
                  <a:pt x="262" y="636"/>
                  <a:pt x="226" y="692"/>
                  <a:pt x="189" y="728"/>
                </a:cubicBezTo>
                <a:cubicBezTo>
                  <a:pt x="171" y="746"/>
                  <a:pt x="152" y="760"/>
                  <a:pt x="134" y="768"/>
                </a:cubicBezTo>
                <a:cubicBezTo>
                  <a:pt x="118" y="776"/>
                  <a:pt x="103" y="780"/>
                  <a:pt x="87" y="781"/>
                </a:cubicBezTo>
                <a:cubicBezTo>
                  <a:pt x="87" y="765"/>
                  <a:pt x="87" y="765"/>
                  <a:pt x="87" y="765"/>
                </a:cubicBezTo>
                <a:cubicBezTo>
                  <a:pt x="87" y="746"/>
                  <a:pt x="76" y="741"/>
                  <a:pt x="63" y="754"/>
                </a:cubicBezTo>
                <a:cubicBezTo>
                  <a:pt x="14" y="798"/>
                  <a:pt x="14" y="798"/>
                  <a:pt x="14" y="798"/>
                </a:cubicBezTo>
                <a:cubicBezTo>
                  <a:pt x="0" y="810"/>
                  <a:pt x="0" y="830"/>
                  <a:pt x="14" y="843"/>
                </a:cubicBezTo>
                <a:cubicBezTo>
                  <a:pt x="63" y="887"/>
                  <a:pt x="63" y="887"/>
                  <a:pt x="63" y="887"/>
                </a:cubicBezTo>
                <a:cubicBezTo>
                  <a:pt x="76" y="899"/>
                  <a:pt x="87" y="894"/>
                  <a:pt x="87" y="876"/>
                </a:cubicBezTo>
                <a:cubicBezTo>
                  <a:pt x="87" y="857"/>
                  <a:pt x="87" y="857"/>
                  <a:pt x="87" y="857"/>
                </a:cubicBezTo>
                <a:cubicBezTo>
                  <a:pt x="115" y="856"/>
                  <a:pt x="142" y="849"/>
                  <a:pt x="167" y="837"/>
                </a:cubicBezTo>
                <a:cubicBezTo>
                  <a:pt x="215" y="814"/>
                  <a:pt x="256" y="774"/>
                  <a:pt x="292" y="723"/>
                </a:cubicBezTo>
                <a:cubicBezTo>
                  <a:pt x="346" y="645"/>
                  <a:pt x="389" y="541"/>
                  <a:pt x="420" y="417"/>
                </a:cubicBezTo>
                <a:cubicBezTo>
                  <a:pt x="450" y="294"/>
                  <a:pt x="467" y="152"/>
                  <a:pt x="467" y="0"/>
                </a:cubicBezTo>
                <a:lnTo>
                  <a:pt x="39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17"/>
          <p:cNvSpPr>
            <a:spLocks/>
          </p:cNvSpPr>
          <p:nvPr/>
        </p:nvSpPr>
        <p:spPr bwMode="auto">
          <a:xfrm>
            <a:off x="4418013" y="1560513"/>
            <a:ext cx="1785938" cy="2093912"/>
          </a:xfrm>
          <a:custGeom>
            <a:avLst/>
            <a:gdLst>
              <a:gd name="T0" fmla="*/ 506 w 583"/>
              <a:gd name="T1" fmla="*/ 0 h 683"/>
              <a:gd name="T2" fmla="*/ 377 w 583"/>
              <a:gd name="T3" fmla="*/ 403 h 683"/>
              <a:gd name="T4" fmla="*/ 240 w 583"/>
              <a:gd name="T5" fmla="*/ 522 h 683"/>
              <a:gd name="T6" fmla="*/ 87 w 583"/>
              <a:gd name="T7" fmla="*/ 565 h 683"/>
              <a:gd name="T8" fmla="*/ 87 w 583"/>
              <a:gd name="T9" fmla="*/ 549 h 683"/>
              <a:gd name="T10" fmla="*/ 62 w 583"/>
              <a:gd name="T11" fmla="*/ 538 h 683"/>
              <a:gd name="T12" fmla="*/ 13 w 583"/>
              <a:gd name="T13" fmla="*/ 582 h 683"/>
              <a:gd name="T14" fmla="*/ 13 w 583"/>
              <a:gd name="T15" fmla="*/ 627 h 683"/>
              <a:gd name="T16" fmla="*/ 62 w 583"/>
              <a:gd name="T17" fmla="*/ 671 h 683"/>
              <a:gd name="T18" fmla="*/ 87 w 583"/>
              <a:gd name="T19" fmla="*/ 660 h 683"/>
              <a:gd name="T20" fmla="*/ 87 w 583"/>
              <a:gd name="T21" fmla="*/ 641 h 683"/>
              <a:gd name="T22" fmla="*/ 276 w 583"/>
              <a:gd name="T23" fmla="*/ 589 h 683"/>
              <a:gd name="T24" fmla="*/ 498 w 583"/>
              <a:gd name="T25" fmla="*/ 355 h 683"/>
              <a:gd name="T26" fmla="*/ 583 w 583"/>
              <a:gd name="T27" fmla="*/ 0 h 683"/>
              <a:gd name="T28" fmla="*/ 506 w 583"/>
              <a:gd name="T29" fmla="*/ 0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83" h="683">
                <a:moveTo>
                  <a:pt x="506" y="0"/>
                </a:moveTo>
                <a:cubicBezTo>
                  <a:pt x="506" y="159"/>
                  <a:pt x="456" y="301"/>
                  <a:pt x="377" y="403"/>
                </a:cubicBezTo>
                <a:cubicBezTo>
                  <a:pt x="337" y="454"/>
                  <a:pt x="290" y="495"/>
                  <a:pt x="240" y="522"/>
                </a:cubicBezTo>
                <a:cubicBezTo>
                  <a:pt x="192" y="549"/>
                  <a:pt x="141" y="563"/>
                  <a:pt x="87" y="565"/>
                </a:cubicBezTo>
                <a:cubicBezTo>
                  <a:pt x="87" y="549"/>
                  <a:pt x="87" y="549"/>
                  <a:pt x="87" y="549"/>
                </a:cubicBezTo>
                <a:cubicBezTo>
                  <a:pt x="87" y="530"/>
                  <a:pt x="76" y="525"/>
                  <a:pt x="62" y="538"/>
                </a:cubicBezTo>
                <a:cubicBezTo>
                  <a:pt x="13" y="582"/>
                  <a:pt x="13" y="582"/>
                  <a:pt x="13" y="582"/>
                </a:cubicBezTo>
                <a:cubicBezTo>
                  <a:pt x="0" y="594"/>
                  <a:pt x="0" y="614"/>
                  <a:pt x="13" y="627"/>
                </a:cubicBezTo>
                <a:cubicBezTo>
                  <a:pt x="62" y="671"/>
                  <a:pt x="62" y="671"/>
                  <a:pt x="62" y="671"/>
                </a:cubicBezTo>
                <a:cubicBezTo>
                  <a:pt x="76" y="683"/>
                  <a:pt x="87" y="678"/>
                  <a:pt x="87" y="660"/>
                </a:cubicBezTo>
                <a:cubicBezTo>
                  <a:pt x="87" y="641"/>
                  <a:pt x="87" y="641"/>
                  <a:pt x="87" y="641"/>
                </a:cubicBezTo>
                <a:cubicBezTo>
                  <a:pt x="154" y="639"/>
                  <a:pt x="218" y="621"/>
                  <a:pt x="276" y="589"/>
                </a:cubicBezTo>
                <a:cubicBezTo>
                  <a:pt x="367" y="539"/>
                  <a:pt x="444" y="457"/>
                  <a:pt x="498" y="355"/>
                </a:cubicBezTo>
                <a:cubicBezTo>
                  <a:pt x="552" y="253"/>
                  <a:pt x="583" y="131"/>
                  <a:pt x="583" y="0"/>
                </a:cubicBezTo>
                <a:lnTo>
                  <a:pt x="506" y="0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18"/>
          <p:cNvSpPr>
            <a:spLocks/>
          </p:cNvSpPr>
          <p:nvPr/>
        </p:nvSpPr>
        <p:spPr bwMode="auto">
          <a:xfrm>
            <a:off x="4057650" y="1560513"/>
            <a:ext cx="2154238" cy="1477962"/>
          </a:xfrm>
          <a:custGeom>
            <a:avLst/>
            <a:gdLst>
              <a:gd name="T0" fmla="*/ 626 w 703"/>
              <a:gd name="T1" fmla="*/ 0 h 482"/>
              <a:gd name="T2" fmla="*/ 588 w 703"/>
              <a:gd name="T3" fmla="*/ 134 h 482"/>
              <a:gd name="T4" fmla="*/ 397 w 703"/>
              <a:gd name="T5" fmla="*/ 297 h 482"/>
              <a:gd name="T6" fmla="*/ 87 w 703"/>
              <a:gd name="T7" fmla="*/ 364 h 482"/>
              <a:gd name="T8" fmla="*/ 87 w 703"/>
              <a:gd name="T9" fmla="*/ 348 h 482"/>
              <a:gd name="T10" fmla="*/ 62 w 703"/>
              <a:gd name="T11" fmla="*/ 337 h 482"/>
              <a:gd name="T12" fmla="*/ 13 w 703"/>
              <a:gd name="T13" fmla="*/ 381 h 482"/>
              <a:gd name="T14" fmla="*/ 13 w 703"/>
              <a:gd name="T15" fmla="*/ 426 h 482"/>
              <a:gd name="T16" fmla="*/ 62 w 703"/>
              <a:gd name="T17" fmla="*/ 470 h 482"/>
              <a:gd name="T18" fmla="*/ 87 w 703"/>
              <a:gd name="T19" fmla="*/ 459 h 482"/>
              <a:gd name="T20" fmla="*/ 87 w 703"/>
              <a:gd name="T21" fmla="*/ 440 h 482"/>
              <a:gd name="T22" fmla="*/ 521 w 703"/>
              <a:gd name="T23" fmla="*/ 312 h 482"/>
              <a:gd name="T24" fmla="*/ 654 w 703"/>
              <a:gd name="T25" fmla="*/ 173 h 482"/>
              <a:gd name="T26" fmla="*/ 703 w 703"/>
              <a:gd name="T27" fmla="*/ 0 h 482"/>
              <a:gd name="T28" fmla="*/ 626 w 703"/>
              <a:gd name="T29" fmla="*/ 0 h 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03" h="482">
                <a:moveTo>
                  <a:pt x="626" y="0"/>
                </a:moveTo>
                <a:cubicBezTo>
                  <a:pt x="626" y="46"/>
                  <a:pt x="614" y="91"/>
                  <a:pt x="588" y="134"/>
                </a:cubicBezTo>
                <a:cubicBezTo>
                  <a:pt x="550" y="198"/>
                  <a:pt x="484" y="256"/>
                  <a:pt x="397" y="297"/>
                </a:cubicBezTo>
                <a:cubicBezTo>
                  <a:pt x="311" y="338"/>
                  <a:pt x="205" y="363"/>
                  <a:pt x="87" y="364"/>
                </a:cubicBezTo>
                <a:cubicBezTo>
                  <a:pt x="87" y="348"/>
                  <a:pt x="87" y="348"/>
                  <a:pt x="87" y="348"/>
                </a:cubicBezTo>
                <a:cubicBezTo>
                  <a:pt x="87" y="329"/>
                  <a:pt x="76" y="324"/>
                  <a:pt x="62" y="337"/>
                </a:cubicBezTo>
                <a:cubicBezTo>
                  <a:pt x="13" y="381"/>
                  <a:pt x="13" y="381"/>
                  <a:pt x="13" y="381"/>
                </a:cubicBezTo>
                <a:cubicBezTo>
                  <a:pt x="0" y="393"/>
                  <a:pt x="0" y="413"/>
                  <a:pt x="13" y="426"/>
                </a:cubicBezTo>
                <a:cubicBezTo>
                  <a:pt x="62" y="470"/>
                  <a:pt x="62" y="470"/>
                  <a:pt x="62" y="470"/>
                </a:cubicBezTo>
                <a:cubicBezTo>
                  <a:pt x="76" y="482"/>
                  <a:pt x="87" y="477"/>
                  <a:pt x="87" y="459"/>
                </a:cubicBezTo>
                <a:cubicBezTo>
                  <a:pt x="87" y="440"/>
                  <a:pt x="87" y="440"/>
                  <a:pt x="87" y="440"/>
                </a:cubicBezTo>
                <a:cubicBezTo>
                  <a:pt x="260" y="439"/>
                  <a:pt x="411" y="390"/>
                  <a:pt x="521" y="312"/>
                </a:cubicBezTo>
                <a:cubicBezTo>
                  <a:pt x="576" y="273"/>
                  <a:pt x="622" y="226"/>
                  <a:pt x="654" y="173"/>
                </a:cubicBezTo>
                <a:cubicBezTo>
                  <a:pt x="685" y="120"/>
                  <a:pt x="703" y="61"/>
                  <a:pt x="703" y="0"/>
                </a:cubicBezTo>
                <a:lnTo>
                  <a:pt x="626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 flipH="1">
            <a:off x="7969408" y="4259792"/>
            <a:ext cx="2985400" cy="369332"/>
          </a:xfrm>
          <a:prstGeom prst="rect">
            <a:avLst/>
          </a:prstGeom>
          <a:noFill/>
        </p:spPr>
        <p:txBody>
          <a:bodyPr wrap="square" lIns="121920" tIns="60960" rIns="121920" bIns="60960" rtlCol="0" anchor="ctr">
            <a:spAutoFit/>
          </a:bodyPr>
          <a:lstStyle/>
          <a:p>
            <a:pPr algn="ctr"/>
            <a:r>
              <a:rPr lang="en-US" sz="1600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6,2 </a:t>
            </a:r>
            <a:r>
              <a:rPr lang="en-US" sz="1600" dirty="0" err="1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mln</a:t>
            </a:r>
            <a:r>
              <a:rPr lang="en-US" sz="1600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 </a:t>
            </a:r>
            <a:r>
              <a:rPr lang="lt-LT" sz="1600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eurų</a:t>
            </a:r>
            <a:r>
              <a:rPr lang="en-US" sz="1600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arba</a:t>
            </a:r>
            <a:r>
              <a:rPr lang="en-US" sz="1600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4,1 proc.</a:t>
            </a:r>
            <a:endParaRPr lang="lt-LT" sz="1600" dirty="0">
              <a:solidFill>
                <a:srgbClr val="0070C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 flipH="1">
            <a:off x="922866" y="4089470"/>
            <a:ext cx="3371479" cy="369332"/>
          </a:xfrm>
          <a:prstGeom prst="rect">
            <a:avLst/>
          </a:prstGeom>
          <a:noFill/>
        </p:spPr>
        <p:txBody>
          <a:bodyPr wrap="square" lIns="121920" tIns="60960" rIns="121920" bIns="60960" rtlCol="0" anchor="ctr">
            <a:spAutoFit/>
          </a:bodyPr>
          <a:lstStyle/>
          <a:p>
            <a:r>
              <a:rPr lang="en-US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23,3 </a:t>
            </a:r>
            <a:r>
              <a:rPr lang="en-US" sz="1600" b="1" dirty="0" err="1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mln</a:t>
            </a:r>
            <a:r>
              <a:rPr lang="en-US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 </a:t>
            </a:r>
            <a:r>
              <a:rPr lang="lt-LT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eurų</a:t>
            </a:r>
            <a:r>
              <a:rPr lang="en-US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arba</a:t>
            </a:r>
            <a:r>
              <a:rPr lang="en-US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15,5 proc. </a:t>
            </a:r>
            <a:endParaRPr lang="lt-LT" sz="1600" b="1" dirty="0">
              <a:solidFill>
                <a:srgbClr val="0070C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flipH="1">
            <a:off x="8276432" y="3345261"/>
            <a:ext cx="2874168" cy="369332"/>
          </a:xfrm>
          <a:prstGeom prst="rect">
            <a:avLst/>
          </a:prstGeom>
          <a:noFill/>
        </p:spPr>
        <p:txBody>
          <a:bodyPr wrap="square" lIns="121920" tIns="60960" rIns="121920" bIns="60960" rtlCol="0" anchor="ctr">
            <a:spAutoFit/>
          </a:bodyPr>
          <a:lstStyle/>
          <a:p>
            <a:pPr algn="ctr"/>
            <a:r>
              <a:rPr lang="en-US" sz="1600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15,1 </a:t>
            </a:r>
            <a:r>
              <a:rPr lang="en-US" sz="1600" dirty="0" err="1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mln</a:t>
            </a:r>
            <a:r>
              <a:rPr lang="en-US" sz="1600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 </a:t>
            </a:r>
            <a:r>
              <a:rPr lang="lt-LT" sz="1600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eurų</a:t>
            </a:r>
            <a:r>
              <a:rPr lang="en-US" sz="1600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arba</a:t>
            </a:r>
            <a:r>
              <a:rPr lang="en-US" sz="1600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10 proc.</a:t>
            </a:r>
            <a:endParaRPr lang="lt-LT" sz="1600" dirty="0">
              <a:solidFill>
                <a:srgbClr val="0070C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 flipH="1">
            <a:off x="728132" y="3345810"/>
            <a:ext cx="3153515" cy="443198"/>
          </a:xfrm>
          <a:prstGeom prst="rect">
            <a:avLst/>
          </a:prstGeom>
          <a:noFill/>
        </p:spPr>
        <p:txBody>
          <a:bodyPr wrap="square" lIns="121920" tIns="60960" rIns="121920" bIns="60960" rtlCol="0" anchor="ctr">
            <a:spAutoFit/>
          </a:bodyPr>
          <a:lstStyle/>
          <a:p>
            <a:pPr algn="r" defTabSz="121917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44,5 </a:t>
            </a:r>
            <a:r>
              <a:rPr lang="en-US" sz="1600" b="1" dirty="0" err="1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mln</a:t>
            </a:r>
            <a:r>
              <a:rPr lang="en-US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 </a:t>
            </a:r>
            <a:r>
              <a:rPr lang="lt-LT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eurų</a:t>
            </a:r>
            <a:r>
              <a:rPr lang="en-US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arba</a:t>
            </a:r>
            <a:r>
              <a:rPr lang="en-US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29,6 proc.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flipH="1">
            <a:off x="8720849" y="2379133"/>
            <a:ext cx="3107083" cy="615553"/>
          </a:xfrm>
          <a:prstGeom prst="rect">
            <a:avLst/>
          </a:prstGeom>
          <a:noFill/>
        </p:spPr>
        <p:txBody>
          <a:bodyPr wrap="square" lIns="121920" tIns="60960" rIns="121920" bIns="60960" rtlCol="0" anchor="ctr">
            <a:spAutoFit/>
          </a:bodyPr>
          <a:lstStyle/>
          <a:p>
            <a:pPr algn="ctr" defTabSz="1219170">
              <a:spcBef>
                <a:spcPct val="20000"/>
              </a:spcBef>
              <a:defRPr/>
            </a:pPr>
            <a:r>
              <a:rPr lang="lt-LT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1,5 mln. eurų</a:t>
            </a:r>
            <a:r>
              <a:rPr lang="en-US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arba</a:t>
            </a:r>
            <a:r>
              <a:rPr lang="en-US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1 proc.</a:t>
            </a:r>
            <a:r>
              <a:rPr lang="lt-LT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Kelių direkcijai kontrolei atlikti</a:t>
            </a:r>
            <a:r>
              <a:rPr lang="en-US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 flipH="1">
            <a:off x="203200" y="2481980"/>
            <a:ext cx="3267951" cy="409856"/>
          </a:xfrm>
          <a:prstGeom prst="rect">
            <a:avLst/>
          </a:prstGeom>
          <a:noFill/>
        </p:spPr>
        <p:txBody>
          <a:bodyPr wrap="square" lIns="121920" tIns="60960" rIns="121920" bIns="60960" rtlCol="0" anchor="ctr">
            <a:spAutoFit/>
          </a:bodyPr>
          <a:lstStyle/>
          <a:p>
            <a:pPr algn="r" defTabSz="121917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1600" dirty="0">
                <a:solidFill>
                  <a:srgbClr val="0070C0"/>
                </a:solidFill>
              </a:rPr>
              <a:t>49,1 </a:t>
            </a:r>
            <a:r>
              <a:rPr lang="en-US" sz="1600" dirty="0" err="1">
                <a:solidFill>
                  <a:srgbClr val="0070C0"/>
                </a:solidFill>
              </a:rPr>
              <a:t>mln</a:t>
            </a:r>
            <a:r>
              <a:rPr lang="en-US" sz="1600" dirty="0">
                <a:solidFill>
                  <a:srgbClr val="0070C0"/>
                </a:solidFill>
              </a:rPr>
              <a:t>. </a:t>
            </a:r>
            <a:r>
              <a:rPr lang="lt-LT" sz="1600" dirty="0">
                <a:solidFill>
                  <a:srgbClr val="0070C0"/>
                </a:solidFill>
              </a:rPr>
              <a:t>eurų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arba</a:t>
            </a:r>
            <a:r>
              <a:rPr lang="en-US" sz="1600" dirty="0">
                <a:solidFill>
                  <a:srgbClr val="0070C0"/>
                </a:solidFill>
              </a:rPr>
              <a:t> 32,7 proc.</a:t>
            </a:r>
          </a:p>
        </p:txBody>
      </p:sp>
      <p:sp>
        <p:nvSpPr>
          <p:cNvPr id="27" name="TextBox 26"/>
          <p:cNvSpPr txBox="1"/>
          <p:nvPr/>
        </p:nvSpPr>
        <p:spPr>
          <a:xfrm flipH="1">
            <a:off x="4642007" y="5525732"/>
            <a:ext cx="2978150" cy="369332"/>
          </a:xfrm>
          <a:prstGeom prst="rect">
            <a:avLst/>
          </a:prstGeom>
          <a:noFill/>
        </p:spPr>
        <p:txBody>
          <a:bodyPr wrap="square" lIns="121920" tIns="60960" rIns="121920" bIns="60960" rtlCol="0" anchor="ctr">
            <a:spAutoFit/>
          </a:bodyPr>
          <a:lstStyle/>
          <a:p>
            <a:pPr algn="ctr"/>
            <a:r>
              <a:rPr lang="en-US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10,2 </a:t>
            </a:r>
            <a:r>
              <a:rPr lang="en-US" sz="1600" b="1" dirty="0" err="1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mln</a:t>
            </a:r>
            <a:r>
              <a:rPr lang="en-US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 </a:t>
            </a:r>
            <a:r>
              <a:rPr lang="lt-LT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eurų</a:t>
            </a:r>
            <a:r>
              <a:rPr lang="en-US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arba</a:t>
            </a:r>
            <a:r>
              <a:rPr lang="en-US" sz="1600" b="1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6,8 proc.</a:t>
            </a:r>
            <a:endParaRPr lang="lt-LT" sz="1600" b="1" dirty="0">
              <a:solidFill>
                <a:srgbClr val="0070C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3" name="Suapvalintas stačiakampis 2"/>
          <p:cNvSpPr/>
          <p:nvPr/>
        </p:nvSpPr>
        <p:spPr>
          <a:xfrm>
            <a:off x="5124427" y="1052513"/>
            <a:ext cx="1967309" cy="5080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 dirty="0"/>
              <a:t>150 mln. eurų</a:t>
            </a:r>
          </a:p>
        </p:txBody>
      </p:sp>
    </p:spTree>
    <p:extLst>
      <p:ext uri="{BB962C8B-B14F-4D97-AF65-F5344CB8AC3E}">
        <p14:creationId xmlns:p14="http://schemas.microsoft.com/office/powerpoint/2010/main" val="252009059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Mėlyna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24723</TotalTime>
  <Words>1208</Words>
  <Application>Microsoft Office PowerPoint</Application>
  <PresentationFormat>Plačiaekranė</PresentationFormat>
  <Paragraphs>171</Paragraphs>
  <Slides>17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17</vt:i4>
      </vt:variant>
    </vt:vector>
  </HeadingPairs>
  <TitlesOfParts>
    <vt:vector size="23" baseType="lpstr">
      <vt:lpstr>Arial</vt:lpstr>
      <vt:lpstr>Calibri</vt:lpstr>
      <vt:lpstr>FontAwesome</vt:lpstr>
      <vt:lpstr>Segoe UI Semibold</vt:lpstr>
      <vt:lpstr>Times New Roman</vt:lpstr>
      <vt:lpstr>Office Theme</vt:lpstr>
      <vt:lpstr>„PowerPoint“ pateiktis</vt:lpstr>
      <vt:lpstr>„PowerPoint“ pateiktis</vt:lpstr>
      <vt:lpstr>PAGAL APRAŠĄ PLANO LĖŠOMIS FINANSUOJAMOS VEIKLOS</vt:lpstr>
      <vt:lpstr>PAGRINDINIAI REIKALAVIMAI</vt:lpstr>
      <vt:lpstr>„PowerPoint“ pateiktis</vt:lpstr>
      <vt:lpstr>„PowerPoint“ pateiktis</vt:lpstr>
      <vt:lpstr>„PowerPoint“ pateiktis</vt:lpstr>
      <vt:lpstr>„PowerPoint“ pateiktis</vt:lpstr>
      <vt:lpstr>PLANO LĖŠŲ PASKIRSTYMAS PAGAL VEIKLAS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</dc:creator>
  <cp:lastModifiedBy>Vaiva Grigaitienė</cp:lastModifiedBy>
  <cp:revision>1628</cp:revision>
  <dcterms:created xsi:type="dcterms:W3CDTF">2017-03-08T18:15:26Z</dcterms:created>
  <dcterms:modified xsi:type="dcterms:W3CDTF">2020-07-02T12:13:56Z</dcterms:modified>
</cp:coreProperties>
</file>