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72" r:id="rId4"/>
    <p:sldId id="262" r:id="rId5"/>
    <p:sldId id="268" r:id="rId6"/>
    <p:sldId id="273" r:id="rId7"/>
    <p:sldId id="270" r:id="rId8"/>
    <p:sldId id="274" r:id="rId9"/>
    <p:sldId id="279" r:id="rId10"/>
    <p:sldId id="275" r:id="rId11"/>
    <p:sldId id="276" r:id="rId12"/>
    <p:sldId id="277" r:id="rId13"/>
    <p:sldId id="278" r:id="rId14"/>
    <p:sldId id="280" r:id="rId15"/>
    <p:sldId id="269" r:id="rId16"/>
  </p:sldIdLst>
  <p:sldSz cx="12192000" cy="6858000"/>
  <p:notesSz cx="6797675" cy="992632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hasCustomPrompt="1"/>
          </p:nvPr>
        </p:nvSpPr>
        <p:spPr>
          <a:xfrm>
            <a:off x="1524000" y="1122363"/>
            <a:ext cx="9144000" cy="2387600"/>
          </a:xfrm>
        </p:spPr>
        <p:txBody>
          <a:bodyPr anchor="b"/>
          <a:lstStyle>
            <a:lvl1pPr algn="ctr">
              <a:defRPr sz="6000"/>
            </a:lvl1pPr>
          </a:lstStyle>
          <a:p>
            <a:r>
              <a:rPr lang="lt-LT"/>
              <a:t>Spustelėję redaguokite stilių</a:t>
            </a:r>
            <a:endParaRPr lang="lt-LT"/>
          </a:p>
        </p:txBody>
      </p:sp>
      <p:sp>
        <p:nvSpPr>
          <p:cNvPr id="3" name="Antrinis pavadinimas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endParaRPr lang="lt-LT"/>
          </a:p>
        </p:txBody>
      </p:sp>
      <p:sp>
        <p:nvSpPr>
          <p:cNvPr id="4" name="Datos vietos rezervavimo ženklas 3"/>
          <p:cNvSpPr>
            <a:spLocks noGrp="1"/>
          </p:cNvSpPr>
          <p:nvPr>
            <p:ph type="dt" sz="half" idx="10"/>
          </p:nvPr>
        </p:nvSpPr>
        <p:spPr/>
        <p:txBody>
          <a:bodyPr/>
          <a:lstStyle/>
          <a:p>
            <a:fld id="{37D3B8DF-AE87-4BD6-89CF-8C44A30F2083}" type="datetimeFigureOut">
              <a:rPr lang="lt-LT" smtClean="0"/>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a:lstStyle/>
          <a:p>
            <a:r>
              <a:rPr lang="lt-LT"/>
              <a:t>Spustelėję redaguokite stilių</a:t>
            </a:r>
            <a:endParaRPr lang="lt-LT"/>
          </a:p>
        </p:txBody>
      </p:sp>
      <p:sp>
        <p:nvSpPr>
          <p:cNvPr id="3" name="Vertikalaus teksto vietos rezervavimo ženklas 2"/>
          <p:cNvSpPr>
            <a:spLocks noGrp="1"/>
          </p:cNvSpPr>
          <p:nvPr>
            <p:ph type="body" orient="vert" idx="1" hasCustomPrompt="1"/>
          </p:nvPr>
        </p:nvSpPr>
        <p:spPr/>
        <p:txBody>
          <a:bodyPr vert="eaVert"/>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4" name="Datos vietos rezervavimo ženklas 3"/>
          <p:cNvSpPr>
            <a:spLocks noGrp="1"/>
          </p:cNvSpPr>
          <p:nvPr>
            <p:ph type="dt" sz="half" idx="10"/>
          </p:nvPr>
        </p:nvSpPr>
        <p:spPr/>
        <p:txBody>
          <a:bodyPr/>
          <a:lstStyle/>
          <a:p>
            <a:fld id="{37D3B8DF-AE87-4BD6-89CF-8C44A30F2083}" type="datetimeFigureOut">
              <a:rPr lang="lt-LT" smtClean="0"/>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hasCustomPrompt="1"/>
          </p:nvPr>
        </p:nvSpPr>
        <p:spPr>
          <a:xfrm>
            <a:off x="8724900" y="365125"/>
            <a:ext cx="2628900" cy="5811838"/>
          </a:xfrm>
        </p:spPr>
        <p:txBody>
          <a:bodyPr vert="eaVert"/>
          <a:lstStyle/>
          <a:p>
            <a:r>
              <a:rPr lang="lt-LT"/>
              <a:t>Spustelėję redaguokite stilių</a:t>
            </a:r>
            <a:endParaRPr lang="lt-LT"/>
          </a:p>
        </p:txBody>
      </p:sp>
      <p:sp>
        <p:nvSpPr>
          <p:cNvPr id="3" name="Vertikalaus teksto vietos rezervavimo ženklas 2"/>
          <p:cNvSpPr>
            <a:spLocks noGrp="1"/>
          </p:cNvSpPr>
          <p:nvPr>
            <p:ph type="body" orient="vert" idx="1" hasCustomPrompt="1"/>
          </p:nvPr>
        </p:nvSpPr>
        <p:spPr>
          <a:xfrm>
            <a:off x="838200" y="365125"/>
            <a:ext cx="7734300" cy="5811838"/>
          </a:xfrm>
        </p:spPr>
        <p:txBody>
          <a:bodyPr vert="eaVert"/>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4" name="Datos vietos rezervavimo ženklas 3"/>
          <p:cNvSpPr>
            <a:spLocks noGrp="1"/>
          </p:cNvSpPr>
          <p:nvPr>
            <p:ph type="dt" sz="half" idx="10"/>
          </p:nvPr>
        </p:nvSpPr>
        <p:spPr/>
        <p:txBody>
          <a:bodyPr/>
          <a:lstStyle/>
          <a:p>
            <a:fld id="{37D3B8DF-AE87-4BD6-89CF-8C44A30F2083}" type="datetimeFigureOut">
              <a:rPr lang="lt-LT" smtClean="0"/>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a:lstStyle/>
          <a:p>
            <a:r>
              <a:rPr lang="lt-LT"/>
              <a:t>Spustelėję redaguokite stilių</a:t>
            </a:r>
            <a:endParaRPr lang="lt-LT"/>
          </a:p>
        </p:txBody>
      </p:sp>
      <p:sp>
        <p:nvSpPr>
          <p:cNvPr id="3" name="Turinio vietos rezervavimo ženklas 2"/>
          <p:cNvSpPr>
            <a:spLocks noGrp="1"/>
          </p:cNvSpPr>
          <p:nvPr>
            <p:ph idx="1" hasCustomPrompt="1"/>
          </p:nvPr>
        </p:nvSpPr>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4" name="Datos vietos rezervavimo ženklas 3"/>
          <p:cNvSpPr>
            <a:spLocks noGrp="1"/>
          </p:cNvSpPr>
          <p:nvPr>
            <p:ph type="dt" sz="half" idx="10"/>
          </p:nvPr>
        </p:nvSpPr>
        <p:spPr/>
        <p:txBody>
          <a:bodyPr/>
          <a:lstStyle/>
          <a:p>
            <a:fld id="{37D3B8DF-AE87-4BD6-89CF-8C44A30F2083}" type="datetimeFigureOut">
              <a:rPr lang="lt-LT" smtClean="0"/>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831850" y="1709738"/>
            <a:ext cx="10515600" cy="2852737"/>
          </a:xfrm>
        </p:spPr>
        <p:txBody>
          <a:bodyPr anchor="b"/>
          <a:lstStyle>
            <a:lvl1pPr>
              <a:defRPr sz="6000"/>
            </a:lvl1pPr>
          </a:lstStyle>
          <a:p>
            <a:r>
              <a:rPr lang="lt-LT"/>
              <a:t>Spustelėję redaguokite stilių</a:t>
            </a:r>
            <a:endParaRPr lang="lt-LT"/>
          </a:p>
        </p:txBody>
      </p:sp>
      <p:sp>
        <p:nvSpPr>
          <p:cNvPr id="3" name="Teksto vietos rezervavimo ženklas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endParaRPr lang="lt-LT"/>
          </a:p>
        </p:txBody>
      </p:sp>
      <p:sp>
        <p:nvSpPr>
          <p:cNvPr id="4" name="Datos vietos rezervavimo ženklas 3"/>
          <p:cNvSpPr>
            <a:spLocks noGrp="1"/>
          </p:cNvSpPr>
          <p:nvPr>
            <p:ph type="dt" sz="half" idx="10"/>
          </p:nvPr>
        </p:nvSpPr>
        <p:spPr/>
        <p:txBody>
          <a:bodyPr/>
          <a:lstStyle/>
          <a:p>
            <a:fld id="{37D3B8DF-AE87-4BD6-89CF-8C44A30F2083}" type="datetimeFigureOut">
              <a:rPr lang="lt-LT" smtClean="0"/>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a:lstStyle/>
          <a:p>
            <a:r>
              <a:rPr lang="lt-LT"/>
              <a:t>Spustelėję redaguokite stilių</a:t>
            </a:r>
            <a:endParaRPr lang="lt-LT"/>
          </a:p>
        </p:txBody>
      </p:sp>
      <p:sp>
        <p:nvSpPr>
          <p:cNvPr id="3" name="Turinio vietos rezervavimo ženklas 2"/>
          <p:cNvSpPr>
            <a:spLocks noGrp="1"/>
          </p:cNvSpPr>
          <p:nvPr>
            <p:ph sz="half" idx="1" hasCustomPrompt="1"/>
          </p:nvPr>
        </p:nvSpPr>
        <p:spPr>
          <a:xfrm>
            <a:off x="838200" y="1825625"/>
            <a:ext cx="5181600" cy="4351338"/>
          </a:xfrm>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4" name="Turinio vietos rezervavimo ženklas 3"/>
          <p:cNvSpPr>
            <a:spLocks noGrp="1"/>
          </p:cNvSpPr>
          <p:nvPr>
            <p:ph sz="half" idx="2" hasCustomPrompt="1"/>
          </p:nvPr>
        </p:nvSpPr>
        <p:spPr>
          <a:xfrm>
            <a:off x="6172200" y="1825625"/>
            <a:ext cx="5181600" cy="4351338"/>
          </a:xfrm>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5" name="Datos vietos rezervavimo ženklas 4"/>
          <p:cNvSpPr>
            <a:spLocks noGrp="1"/>
          </p:cNvSpPr>
          <p:nvPr>
            <p:ph type="dt" sz="half" idx="10"/>
          </p:nvPr>
        </p:nvSpPr>
        <p:spPr/>
        <p:txBody>
          <a:bodyPr/>
          <a:lstStyle/>
          <a:p>
            <a:fld id="{37D3B8DF-AE87-4BD6-89CF-8C44A30F2083}" type="datetimeFigureOut">
              <a:rPr lang="lt-LT" smtClean="0"/>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839788" y="365125"/>
            <a:ext cx="10515600" cy="1325563"/>
          </a:xfrm>
        </p:spPr>
        <p:txBody>
          <a:bodyPr/>
          <a:lstStyle/>
          <a:p>
            <a:r>
              <a:rPr lang="lt-LT"/>
              <a:t>Spustelėję redaguokite stilių</a:t>
            </a:r>
            <a:endParaRPr lang="lt-LT"/>
          </a:p>
        </p:txBody>
      </p:sp>
      <p:sp>
        <p:nvSpPr>
          <p:cNvPr id="3" name="Teksto vietos rezervavimo ženklas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endParaRPr lang="lt-LT"/>
          </a:p>
        </p:txBody>
      </p:sp>
      <p:sp>
        <p:nvSpPr>
          <p:cNvPr id="4" name="Turinio vietos rezervavimo ženklas 3"/>
          <p:cNvSpPr>
            <a:spLocks noGrp="1"/>
          </p:cNvSpPr>
          <p:nvPr>
            <p:ph sz="half" idx="2" hasCustomPrompt="1"/>
          </p:nvPr>
        </p:nvSpPr>
        <p:spPr>
          <a:xfrm>
            <a:off x="839788" y="2505075"/>
            <a:ext cx="5157787" cy="3684588"/>
          </a:xfrm>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5" name="Teksto vietos rezervavimo ženklas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endParaRPr lang="lt-LT"/>
          </a:p>
        </p:txBody>
      </p:sp>
      <p:sp>
        <p:nvSpPr>
          <p:cNvPr id="6" name="Turinio vietos rezervavimo ženklas 5"/>
          <p:cNvSpPr>
            <a:spLocks noGrp="1"/>
          </p:cNvSpPr>
          <p:nvPr>
            <p:ph sz="quarter" idx="4" hasCustomPrompt="1"/>
          </p:nvPr>
        </p:nvSpPr>
        <p:spPr>
          <a:xfrm>
            <a:off x="6172200" y="2505075"/>
            <a:ext cx="5183188" cy="3684588"/>
          </a:xfrm>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7" name="Datos vietos rezervavimo ženklas 6"/>
          <p:cNvSpPr>
            <a:spLocks noGrp="1"/>
          </p:cNvSpPr>
          <p:nvPr>
            <p:ph type="dt" sz="half" idx="10"/>
          </p:nvPr>
        </p:nvSpPr>
        <p:spPr/>
        <p:txBody>
          <a:bodyPr/>
          <a:lstStyle/>
          <a:p>
            <a:fld id="{37D3B8DF-AE87-4BD6-89CF-8C44A30F2083}" type="datetimeFigureOut">
              <a:rPr lang="lt-LT" smtClean="0"/>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a:lstStyle/>
          <a:p>
            <a:r>
              <a:rPr lang="lt-LT"/>
              <a:t>Spustelėję redaguokite stilių</a:t>
            </a:r>
            <a:endParaRPr lang="lt-LT"/>
          </a:p>
        </p:txBody>
      </p:sp>
      <p:sp>
        <p:nvSpPr>
          <p:cNvPr id="3" name="Datos vietos rezervavimo ženklas 2"/>
          <p:cNvSpPr>
            <a:spLocks noGrp="1"/>
          </p:cNvSpPr>
          <p:nvPr>
            <p:ph type="dt" sz="half" idx="10"/>
          </p:nvPr>
        </p:nvSpPr>
        <p:spPr/>
        <p:txBody>
          <a:bodyPr/>
          <a:lstStyle/>
          <a:p>
            <a:fld id="{37D3B8DF-AE87-4BD6-89CF-8C44A30F2083}" type="datetimeFigureOut">
              <a:rPr lang="lt-LT" smtClean="0"/>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37D3B8DF-AE87-4BD6-89CF-8C44A30F2083}" type="datetimeFigureOut">
              <a:rPr lang="lt-LT" smtClean="0"/>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839788" y="457200"/>
            <a:ext cx="3932237" cy="1600200"/>
          </a:xfrm>
        </p:spPr>
        <p:txBody>
          <a:bodyPr anchor="b"/>
          <a:lstStyle>
            <a:lvl1pPr>
              <a:defRPr sz="3200"/>
            </a:lvl1pPr>
          </a:lstStyle>
          <a:p>
            <a:r>
              <a:rPr lang="lt-LT"/>
              <a:t>Spustelėję redaguokite stilių</a:t>
            </a:r>
            <a:endParaRPr lang="lt-LT"/>
          </a:p>
        </p:txBody>
      </p:sp>
      <p:sp>
        <p:nvSpPr>
          <p:cNvPr id="3" name="Turinio vietos rezervavimo ženklas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4" name="Teksto vietos rezervavimo ženklas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endParaRPr lang="lt-LT"/>
          </a:p>
        </p:txBody>
      </p:sp>
      <p:sp>
        <p:nvSpPr>
          <p:cNvPr id="5" name="Datos vietos rezervavimo ženklas 4"/>
          <p:cNvSpPr>
            <a:spLocks noGrp="1"/>
          </p:cNvSpPr>
          <p:nvPr>
            <p:ph type="dt" sz="half" idx="10"/>
          </p:nvPr>
        </p:nvSpPr>
        <p:spPr/>
        <p:txBody>
          <a:bodyPr/>
          <a:lstStyle/>
          <a:p>
            <a:fld id="{37D3B8DF-AE87-4BD6-89CF-8C44A30F2083}" type="datetimeFigureOut">
              <a:rPr lang="lt-LT" smtClean="0"/>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839788" y="457200"/>
            <a:ext cx="3932237" cy="1600200"/>
          </a:xfrm>
        </p:spPr>
        <p:txBody>
          <a:bodyPr anchor="b"/>
          <a:lstStyle>
            <a:lvl1pPr>
              <a:defRPr sz="3200"/>
            </a:lvl1pPr>
          </a:lstStyle>
          <a:p>
            <a:r>
              <a:rPr lang="lt-LT"/>
              <a:t>Spustelėję redaguokite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endParaRPr lang="lt-LT"/>
          </a:p>
        </p:txBody>
      </p:sp>
      <p:sp>
        <p:nvSpPr>
          <p:cNvPr id="5" name="Datos vietos rezervavimo ženklas 4"/>
          <p:cNvSpPr>
            <a:spLocks noGrp="1"/>
          </p:cNvSpPr>
          <p:nvPr>
            <p:ph type="dt" sz="half" idx="10"/>
          </p:nvPr>
        </p:nvSpPr>
        <p:spPr/>
        <p:txBody>
          <a:bodyPr/>
          <a:lstStyle/>
          <a:p>
            <a:fld id="{37D3B8DF-AE87-4BD6-89CF-8C44A30F2083}" type="datetimeFigureOut">
              <a:rPr lang="lt-LT" smtClean="0"/>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28D3425-BFFC-484D-98FC-EBD7EA6C3C05}" type="slidenum">
              <a:rPr lang="lt-LT" smtClean="0"/>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D3B8DF-AE87-4BD6-89CF-8C44A30F2083}" type="datetimeFigureOut">
              <a:rPr lang="lt-LT" smtClean="0"/>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D3425-BFFC-484D-98FC-EBD7EA6C3C05}" type="slidenum">
              <a:rPr lang="lt-LT" smtClean="0"/>
            </a:fld>
            <a:endParaRPr lang="lt-L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pazenklinkmane.lt/"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dokumentai@nma.lt" TargetMode="Externa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dokumentai@nma.l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dokumentai@nma.l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745999"/>
            <a:ext cx="10515600" cy="4622334"/>
          </a:xfrm>
        </p:spPr>
        <p:txBody>
          <a:bodyPr>
            <a:normAutofit/>
          </a:bodyPr>
          <a:lstStyle/>
          <a:p>
            <a:pPr algn="ctr"/>
            <a:r>
              <a:rPr lang="lt-LT" sz="3200" b="1" dirty="0">
                <a:latin typeface="+mn-lt"/>
                <a:ea typeface="Times New Roman" panose="02020603050405020304" pitchFamily="18" charset="0"/>
              </a:rPr>
              <a:t>SOCIALINĖS PAŠALPOS GAVĖJŲ IR GYVŪNŲ GLOBĖJŲ LAIKOMŲ KAČIŲ, ŠUNŲ IR ŠEŠKŲ PRIVALOMO ŽENKLINIMO IR REGISTRAVIMO IŠLAIDŲ KOMPENSAVIMO TVARKOS APRAŠAS</a:t>
            </a:r>
            <a:br>
              <a:rPr lang="lt-LT" sz="3200" b="1" dirty="0">
                <a:latin typeface="+mn-lt"/>
              </a:rPr>
            </a:br>
            <a:br>
              <a:rPr lang="lt-LT" sz="3200" b="1" dirty="0">
                <a:latin typeface="+mn-lt"/>
              </a:rPr>
            </a:br>
            <a:r>
              <a:rPr lang="lt-LT" sz="1800" dirty="0">
                <a:latin typeface="+mn-lt"/>
              </a:rPr>
              <a:t>patvirtintas</a:t>
            </a:r>
            <a:br>
              <a:rPr lang="lt-LT" sz="1800" dirty="0">
                <a:effectLst/>
                <a:latin typeface="+mn-lt"/>
                <a:ea typeface="Times New Roman" panose="02020603050405020304" pitchFamily="18" charset="0"/>
              </a:rPr>
            </a:br>
            <a:r>
              <a:rPr lang="lt-LT" sz="1800" dirty="0">
                <a:effectLst/>
                <a:latin typeface="+mn-lt"/>
                <a:ea typeface="Times New Roman" panose="02020603050405020304" pitchFamily="18" charset="0"/>
              </a:rPr>
              <a:t>Lietuvos Respublikos Vyriausybės</a:t>
            </a:r>
            <a:br>
              <a:rPr lang="lt-LT" sz="1800" dirty="0">
                <a:effectLst/>
                <a:latin typeface="+mn-lt"/>
                <a:ea typeface="Times New Roman" panose="02020603050405020304" pitchFamily="18" charset="0"/>
              </a:rPr>
            </a:br>
            <a:r>
              <a:rPr lang="lt-LT" sz="1800" dirty="0">
                <a:effectLst/>
                <a:latin typeface="+mn-lt"/>
                <a:ea typeface="Times New Roman" panose="02020603050405020304" pitchFamily="18" charset="0"/>
              </a:rPr>
              <a:t>2021 m. gruodžio 29 d. nutarimu Nr. 1145</a:t>
            </a:r>
            <a:br>
              <a:rPr lang="lt-LT" sz="1800" dirty="0">
                <a:effectLst/>
                <a:latin typeface="+mn-lt"/>
                <a:ea typeface="Times New Roman" panose="02020603050405020304" pitchFamily="18" charset="0"/>
              </a:rPr>
            </a:br>
            <a:br>
              <a:rPr lang="lt-LT" sz="1800" b="1" dirty="0">
                <a:latin typeface="+mn-lt"/>
              </a:rPr>
            </a:br>
            <a:br>
              <a:rPr lang="lt-LT" sz="1800" b="1" dirty="0">
                <a:latin typeface="+mn-lt"/>
              </a:rPr>
            </a:br>
            <a:r>
              <a:rPr lang="lt-LT" sz="1800" b="1" dirty="0">
                <a:latin typeface="+mn-lt"/>
              </a:rPr>
              <a:t>Parengta pagal </a:t>
            </a:r>
            <a:br>
              <a:rPr lang="lt-LT" sz="1800" dirty="0">
                <a:effectLst/>
                <a:latin typeface="Calibri" panose="020F0502020204030204" pitchFamily="34" charset="0"/>
                <a:ea typeface="Calibri" panose="020F0502020204030204" pitchFamily="34" charset="0"/>
                <a:cs typeface="Times New Roman" panose="02020603050405020304" pitchFamily="18" charset="0"/>
              </a:rPr>
            </a:br>
            <a:r>
              <a:rPr lang="lt-LT" sz="1800" b="1" dirty="0">
                <a:effectLst/>
                <a:latin typeface="Calibri" panose="020F0502020204030204" pitchFamily="34" charset="0"/>
                <a:ea typeface="Times New Roman" panose="02020603050405020304" pitchFamily="18" charset="0"/>
                <a:cs typeface="Times New Roman" panose="02020603050405020304" pitchFamily="18" charset="0"/>
              </a:rPr>
              <a:t>Žemės ūkio ministerijos</a:t>
            </a:r>
            <a:br>
              <a:rPr lang="lt-LT" sz="1800" b="1" dirty="0">
                <a:effectLst/>
                <a:latin typeface="Calibri" panose="020F0502020204030204" pitchFamily="34" charset="0"/>
                <a:ea typeface="Calibri" panose="020F0502020204030204" pitchFamily="34" charset="0"/>
                <a:cs typeface="Times New Roman" panose="02020603050405020304" pitchFamily="18" charset="0"/>
              </a:rPr>
            </a:br>
            <a:r>
              <a:rPr lang="lt-LT" sz="1800" b="1" dirty="0">
                <a:effectLst/>
                <a:latin typeface="Calibri" panose="020F0502020204030204" pitchFamily="34" charset="0"/>
                <a:ea typeface="Times New Roman" panose="02020603050405020304" pitchFamily="18" charset="0"/>
                <a:cs typeface="Times New Roman" panose="02020603050405020304" pitchFamily="18" charset="0"/>
              </a:rPr>
              <a:t>Gyvulininkystės ir gyvūnų </a:t>
            </a:r>
            <a:r>
              <a:rPr lang="lt-LT" sz="1800" b="1">
                <a:effectLst/>
                <a:latin typeface="Calibri" panose="020F0502020204030204" pitchFamily="34" charset="0"/>
                <a:ea typeface="Times New Roman" panose="02020603050405020304" pitchFamily="18" charset="0"/>
                <a:cs typeface="Times New Roman" panose="02020603050405020304" pitchFamily="18" charset="0"/>
              </a:rPr>
              <a:t>gerovės skyriaus</a:t>
            </a:r>
            <a:br>
              <a:rPr lang="lt-LT" sz="1800" b="1" dirty="0">
                <a:effectLst/>
                <a:latin typeface="Calibri" panose="020F0502020204030204" pitchFamily="34" charset="0"/>
                <a:ea typeface="Calibri" panose="020F0502020204030204" pitchFamily="34" charset="0"/>
                <a:cs typeface="Times New Roman" panose="02020603050405020304" pitchFamily="18" charset="0"/>
              </a:rPr>
            </a:br>
            <a:r>
              <a:rPr lang="lt-LT" sz="1800" b="1" dirty="0">
                <a:latin typeface="Calibri" panose="020F0502020204030204" pitchFamily="34" charset="0"/>
                <a:ea typeface="Calibri" panose="020F0502020204030204" pitchFamily="34" charset="0"/>
                <a:cs typeface="Times New Roman" panose="02020603050405020304" pitchFamily="18" charset="0"/>
              </a:rPr>
              <a:t>Pranešimą</a:t>
            </a:r>
            <a:endParaRPr lang="lt-LT" sz="1800" b="1" dirty="0">
              <a:latin typeface="+mn-lt"/>
            </a:endParaRPr>
          </a:p>
        </p:txBody>
      </p:sp>
      <p:sp>
        <p:nvSpPr>
          <p:cNvPr id="3" name="Pavadinimas 1"/>
          <p:cNvSpPr txBox="1"/>
          <p:nvPr/>
        </p:nvSpPr>
        <p:spPr>
          <a:xfrm>
            <a:off x="838200" y="365125"/>
            <a:ext cx="10515600"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lt-LT" b="1"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92666" y="254830"/>
            <a:ext cx="10515600" cy="1325563"/>
          </a:xfrm>
        </p:spPr>
        <p:txBody>
          <a:bodyPr>
            <a:noAutofit/>
          </a:bodyPr>
          <a:lstStyle/>
          <a:p>
            <a:r>
              <a:rPr lang="lt-LT" sz="2800" b="1" dirty="0">
                <a:effectLst/>
                <a:latin typeface="+mn-lt"/>
                <a:ea typeface="Times New Roman" panose="02020603050405020304" pitchFamily="18" charset="0"/>
              </a:rPr>
              <a:t>IŠLAIDŲ KOMPENSAVIMAS </a:t>
            </a:r>
            <a:r>
              <a:rPr lang="lt-LT" sz="2800" b="1" u="sng" dirty="0">
                <a:effectLst/>
                <a:latin typeface="+mn-lt"/>
                <a:ea typeface="Times New Roman" panose="02020603050405020304" pitchFamily="18" charset="0"/>
              </a:rPr>
              <a:t>PO APRAŠO ĮSIGALIOJIMO</a:t>
            </a:r>
            <a:endParaRPr lang="lt-LT" sz="2800" b="1" u="sng" dirty="0">
              <a:latin typeface="+mn-lt"/>
            </a:endParaRPr>
          </a:p>
        </p:txBody>
      </p:sp>
      <p:sp>
        <p:nvSpPr>
          <p:cNvPr id="3" name="Turinio vietos rezervavimo ženklas 2"/>
          <p:cNvSpPr>
            <a:spLocks noGrp="1"/>
          </p:cNvSpPr>
          <p:nvPr>
            <p:ph idx="1"/>
          </p:nvPr>
        </p:nvSpPr>
        <p:spPr>
          <a:xfrm>
            <a:off x="592666" y="1649563"/>
            <a:ext cx="10515600" cy="5022170"/>
          </a:xfrm>
        </p:spPr>
        <p:txBody>
          <a:bodyPr>
            <a:normAutofit fontScale="77500" lnSpcReduction="20000"/>
          </a:bodyPr>
          <a:lstStyle/>
          <a:p>
            <a:pPr indent="0" algn="just">
              <a:lnSpc>
                <a:spcPct val="150000"/>
              </a:lnSpc>
              <a:buNone/>
            </a:pPr>
            <a:r>
              <a:rPr lang="lt-LT" sz="2600" b="1" u="sng" dirty="0">
                <a:effectLst/>
                <a:ea typeface="Times New Roman" panose="02020603050405020304" pitchFamily="18" charset="0"/>
              </a:rPr>
              <a:t>Paslaugos teikėjo prašymas už praėjusį mėnesį suteiktas gyvūnų augintinių paženklinimo ir įregistravimo Augintinių registre paslaugas teikiamas iki kiekvieno mėnesio 10 d.</a:t>
            </a:r>
            <a:r>
              <a:rPr lang="lt-LT" sz="2600" b="1" u="sng" strike="sngStrike" dirty="0">
                <a:effectLst/>
                <a:ea typeface="Times New Roman" panose="02020603050405020304" pitchFamily="18" charset="0"/>
              </a:rPr>
              <a:t> </a:t>
            </a:r>
            <a:endParaRPr lang="lt-LT" sz="2600" b="1" u="sng" dirty="0">
              <a:effectLst/>
              <a:ea typeface="Times New Roman" panose="02020603050405020304" pitchFamily="18" charset="0"/>
            </a:endParaRPr>
          </a:p>
          <a:p>
            <a:pPr indent="0" algn="just">
              <a:lnSpc>
                <a:spcPct val="150000"/>
              </a:lnSpc>
              <a:buNone/>
            </a:pPr>
            <a:r>
              <a:rPr lang="lt-LT" sz="1800" dirty="0">
                <a:effectLst/>
                <a:ea typeface="Times New Roman" panose="02020603050405020304" pitchFamily="18" charset="0"/>
              </a:rPr>
              <a:t>(VĮ ŽŪIKVC iki kiekvieno mėnesio 10 d. atrenka paslaugos teikėjų</a:t>
            </a:r>
            <a:r>
              <a:rPr lang="lt-LT" sz="1800" b="1" dirty="0">
                <a:effectLst/>
                <a:ea typeface="Times New Roman" panose="02020603050405020304" pitchFamily="18" charset="0"/>
              </a:rPr>
              <a:t> </a:t>
            </a:r>
            <a:r>
              <a:rPr lang="lt-LT" sz="1800" dirty="0">
                <a:effectLst/>
                <a:ea typeface="Times New Roman" panose="02020603050405020304" pitchFamily="18" charset="0"/>
              </a:rPr>
              <a:t>per praėjusį mėnesį</a:t>
            </a:r>
            <a:r>
              <a:rPr lang="lt-LT" sz="1800" dirty="0">
                <a:solidFill>
                  <a:srgbClr val="FF0000"/>
                </a:solidFill>
                <a:effectLst/>
                <a:ea typeface="Times New Roman" panose="02020603050405020304" pitchFamily="18" charset="0"/>
              </a:rPr>
              <a:t> </a:t>
            </a:r>
            <a:r>
              <a:rPr lang="lt-LT" sz="1800" dirty="0">
                <a:effectLst/>
                <a:ea typeface="Times New Roman" panose="02020603050405020304" pitchFamily="18" charset="0"/>
              </a:rPr>
              <a:t>į Augintinių registrą įvestus duomenis pagal Aprašo 3, 15 ir 16 punktų nuostatas ir Agentūrai raštu pateikia Socialinės pašalpos gavėjų ir gyvūnų globėjų, kuriems paslaugų teikėjai nuo Aprašo įsigaliojimo dienos iki 2022 metų gegužės 1 d. suteikė gyvūnų augintinių, atvestų iki 2021 m. gegužės 1 d., ženklinimo ir registravimo paslaugas, augintinių sąrašą, kurio turinys suformuojamas MS Excel arba kita atviro kodo programa išsaugotu formatu (toliau – Sąrašas) (5 priedas). Sąrašas už suteiktas paslaugas teikiamas laikotarpiu nuo Aprašo įsigaliojimo dienos iki 2022 m. birželio 10 d.)</a:t>
            </a:r>
            <a:endParaRPr lang="lt-LT" sz="1800" dirty="0">
              <a:effectLst/>
              <a:ea typeface="Times New Roman" panose="02020603050405020304" pitchFamily="18" charset="0"/>
            </a:endParaRPr>
          </a:p>
          <a:p>
            <a:pPr indent="0" algn="just">
              <a:lnSpc>
                <a:spcPct val="150000"/>
              </a:lnSpc>
              <a:buNone/>
            </a:pPr>
            <a:r>
              <a:rPr lang="lt-LT" sz="2300" b="1" dirty="0">
                <a:effectLst/>
                <a:ea typeface="Times New Roman" panose="02020603050405020304" pitchFamily="18" charset="0"/>
              </a:rPr>
              <a:t>Agentūra, gavusi Sąrašą ir Paslaugos teikėjo prašymą, ne vėliau kaip iki kito mėnesio 10 d. patikrina Paslaugos teikėjo prašyme pateiktų duomenų atitiktį Aprašo 4 punkto nuostatoms ir Sąrašo duomenims, ir įsitikinusi, kad Paslaugos teikėjo prašyme pateikti duomenys atitinka Aprašo 4 punkto nuostatas bei Sąrašo duomenis,  ne vėliau kaip per 10 darbo dienų nuo VĮ ŽŪIKVC pateikto Sąrašo gavimo dienos priima sprendimą dėl lėšų išmokėjimo ir jas išmoka paslaugos teikėjui žemės ūkio ministro nustatyta tvarka, bet ne vėliau kaip iki 2022 m. gruodžio 31 d.</a:t>
            </a:r>
            <a:endParaRPr lang="lt-LT" sz="2300" b="1"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92666" y="254830"/>
            <a:ext cx="10515600" cy="1325563"/>
          </a:xfrm>
        </p:spPr>
        <p:txBody>
          <a:bodyPr>
            <a:noAutofit/>
          </a:bodyPr>
          <a:lstStyle/>
          <a:p>
            <a:r>
              <a:rPr lang="lt-LT" sz="2800" b="1" dirty="0">
                <a:effectLst/>
                <a:latin typeface="+mn-lt"/>
                <a:ea typeface="Times New Roman" panose="02020603050405020304" pitchFamily="18" charset="0"/>
              </a:rPr>
              <a:t>IŠLAIDŲ KOMPENSAVIMAS </a:t>
            </a:r>
            <a:r>
              <a:rPr lang="lt-LT" sz="2800" b="1" u="sng" dirty="0">
                <a:effectLst/>
                <a:latin typeface="+mn-lt"/>
                <a:ea typeface="Times New Roman" panose="02020603050405020304" pitchFamily="18" charset="0"/>
              </a:rPr>
              <a:t>PO APRAŠO ĮSIGALIOJIMO</a:t>
            </a:r>
            <a:endParaRPr lang="lt-LT" sz="2800" b="1" u="sng" dirty="0">
              <a:latin typeface="+mn-lt"/>
            </a:endParaRPr>
          </a:p>
        </p:txBody>
      </p:sp>
      <p:sp>
        <p:nvSpPr>
          <p:cNvPr id="3" name="Turinio vietos rezervavimo ženklas 2"/>
          <p:cNvSpPr>
            <a:spLocks noGrp="1"/>
          </p:cNvSpPr>
          <p:nvPr>
            <p:ph idx="1"/>
          </p:nvPr>
        </p:nvSpPr>
        <p:spPr>
          <a:xfrm>
            <a:off x="592666" y="1649563"/>
            <a:ext cx="10515600" cy="3558874"/>
          </a:xfrm>
        </p:spPr>
        <p:txBody>
          <a:bodyPr>
            <a:normAutofit fontScale="92500"/>
          </a:bodyPr>
          <a:lstStyle/>
          <a:p>
            <a:pPr indent="0" algn="just">
              <a:lnSpc>
                <a:spcPct val="150000"/>
              </a:lnSpc>
              <a:buNone/>
            </a:pPr>
            <a:r>
              <a:rPr lang="lt-LT" sz="1800" dirty="0">
                <a:effectLst/>
                <a:latin typeface="Times New Roman" panose="02020603050405020304" pitchFamily="18" charset="0"/>
                <a:ea typeface="Times New Roman" panose="02020603050405020304" pitchFamily="18" charset="0"/>
              </a:rPr>
              <a:t>Paslaugos teikėjo prašyme įvardyta kompensuojamų išlaidų suma atitinkamai sumažinama arba išlaidos nekompensuojamos, jeigu Paslaugos teikėjo prašyme įrašyta suma yra didesnė nei nustatyta Aprašo 4 punkte arba yra didesnė lyginant su Sąraše pateiktais duomenimis. Esant Paslaugos teikėjo prašymo duomenų neatitikčiai Aprašo 4 punkto nuostatoms arba Sąrašo duomenims, Agentūra apskaičiuoja kompensuojamų išlaidų sumą, vadovaudamasi Aprašo 4 punktu ir (arba) Sąrašo duomenimis. Jei, vadovaujantis Aprašo 4 punktu ir (arba) Sąrašo duomenimis, neaišku, kokia turėtų būti apskaičiuota kompensuojamų išlaidų suma, Agentūra atlieka paslaugos teikėjų patikrą arba paprašo paslaugos teikėjų pateikti su išmokėta / prašoma išmokėti išlaidų kompensavimo suma susijusią informaciją ir dokumentus. Jei per Agentūros nustatytą terminą paslaugos teikėjas nepateikia prašomų dokumentų arba juos pateikia ne visus, išlaidos nekompensuojamos</a:t>
            </a:r>
            <a:endParaRPr lang="lt-LT" sz="1800" dirty="0">
              <a:effectLst/>
              <a:latin typeface="Arial" panose="020B0604020202020204" pitchFamily="34" charset="0"/>
              <a:ea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92666" y="254830"/>
            <a:ext cx="10515600" cy="1325563"/>
          </a:xfrm>
        </p:spPr>
        <p:txBody>
          <a:bodyPr>
            <a:noAutofit/>
          </a:bodyPr>
          <a:lstStyle/>
          <a:p>
            <a:r>
              <a:rPr lang="lt-LT" sz="1800" b="1" dirty="0">
                <a:effectLst/>
                <a:latin typeface="+mn-lt"/>
                <a:ea typeface="Times New Roman" panose="02020603050405020304" pitchFamily="18" charset="0"/>
              </a:rPr>
              <a:t>BAIGIAMOSIOS NUOSTATOS</a:t>
            </a:r>
            <a:endParaRPr lang="lt-LT" sz="2800" b="1" dirty="0">
              <a:latin typeface="+mn-lt"/>
            </a:endParaRPr>
          </a:p>
        </p:txBody>
      </p:sp>
      <p:sp>
        <p:nvSpPr>
          <p:cNvPr id="3" name="Turinio vietos rezervavimo ženklas 2"/>
          <p:cNvSpPr>
            <a:spLocks noGrp="1"/>
          </p:cNvSpPr>
          <p:nvPr>
            <p:ph idx="1"/>
          </p:nvPr>
        </p:nvSpPr>
        <p:spPr>
          <a:xfrm>
            <a:off x="592666" y="1649563"/>
            <a:ext cx="10515600" cy="3558874"/>
          </a:xfrm>
        </p:spPr>
        <p:txBody>
          <a:bodyPr>
            <a:normAutofit fontScale="92500" lnSpcReduction="10000"/>
          </a:bodyPr>
          <a:lstStyle/>
          <a:p>
            <a:pPr indent="0" algn="just">
              <a:lnSpc>
                <a:spcPct val="150000"/>
              </a:lnSpc>
              <a:buNone/>
            </a:pPr>
            <a:r>
              <a:rPr lang="lt-LT" sz="1800" b="1" u="sng" dirty="0">
                <a:effectLst/>
                <a:ea typeface="Times New Roman" panose="02020603050405020304" pitchFamily="18" charset="0"/>
              </a:rPr>
              <a:t>Agentūra, paslaugos teikėjai ir paslaugos gavėjai visus su išmokėtu išlaidų kompensavimu susijusius dokumentus privalo saugoti 10 (dešimt) metų</a:t>
            </a:r>
            <a:endParaRPr lang="lt-LT" sz="1800" b="1" u="sng" dirty="0">
              <a:effectLst/>
              <a:ea typeface="Times New Roman" panose="02020603050405020304" pitchFamily="18" charset="0"/>
            </a:endParaRPr>
          </a:p>
          <a:p>
            <a:pPr indent="0" algn="just">
              <a:lnSpc>
                <a:spcPct val="150000"/>
              </a:lnSpc>
              <a:buNone/>
            </a:pPr>
            <a:r>
              <a:rPr lang="lt-LT" sz="1800" dirty="0">
                <a:effectLst/>
                <a:ea typeface="Times New Roman" panose="02020603050405020304" pitchFamily="18" charset="0"/>
              </a:rPr>
              <a:t>Paslaugos teikėjai, gyvūnų globėjai ar socialinės pašalpos gavėjai, taip pat asmenys, prisidėję prie neteisėto išlaidų už augintinių ženklinimo ir registravimo paslaugas kompensavimo iš valstybės biudžeto, atsako Lietuvos Respublikos įstatymų nustatyta tvarka</a:t>
            </a:r>
            <a:endParaRPr lang="lt-LT" sz="1800" dirty="0">
              <a:effectLst/>
              <a:ea typeface="Times New Roman" panose="02020603050405020304" pitchFamily="18" charset="0"/>
            </a:endParaRPr>
          </a:p>
          <a:p>
            <a:pPr indent="0" algn="just">
              <a:lnSpc>
                <a:spcPct val="150000"/>
              </a:lnSpc>
              <a:buNone/>
            </a:pPr>
            <a:r>
              <a:rPr lang="lt-LT" sz="1800" dirty="0">
                <a:effectLst/>
                <a:ea typeface="Times New Roman" panose="02020603050405020304" pitchFamily="18" charset="0"/>
              </a:rPr>
              <a:t>Asmenys, pažeidę Aprašo reikalavimus, atsako teisės aktų nustatyta tvarka</a:t>
            </a:r>
            <a:endParaRPr lang="lt-LT" sz="1800" dirty="0">
              <a:effectLst/>
              <a:ea typeface="Times New Roman" panose="02020603050405020304" pitchFamily="18" charset="0"/>
            </a:endParaRPr>
          </a:p>
          <a:p>
            <a:pPr indent="0" algn="just">
              <a:lnSpc>
                <a:spcPct val="150000"/>
              </a:lnSpc>
              <a:buNone/>
            </a:pPr>
            <a:r>
              <a:rPr lang="lt-LT" sz="1800" dirty="0">
                <a:effectLst/>
                <a:ea typeface="Times New Roman" panose="02020603050405020304" pitchFamily="18" charset="0"/>
              </a:rPr>
              <a:t>Paaiškėjus, kad išlaidos </a:t>
            </a:r>
            <a:r>
              <a:rPr lang="lt-LT" sz="1800" dirty="0">
                <a:solidFill>
                  <a:srgbClr val="000000"/>
                </a:solidFill>
                <a:effectLst/>
                <a:ea typeface="Times New Roman" panose="02020603050405020304" pitchFamily="18" charset="0"/>
              </a:rPr>
              <a:t>buvo </a:t>
            </a:r>
            <a:r>
              <a:rPr lang="lt-LT" sz="1800" dirty="0">
                <a:effectLst/>
                <a:ea typeface="Times New Roman" panose="02020603050405020304" pitchFamily="18" charset="0"/>
              </a:rPr>
              <a:t>kompensuotos </a:t>
            </a:r>
            <a:r>
              <a:rPr lang="lt-LT" sz="1800" dirty="0">
                <a:solidFill>
                  <a:srgbClr val="000000"/>
                </a:solidFill>
                <a:effectLst/>
                <a:ea typeface="Times New Roman" panose="02020603050405020304" pitchFamily="18" charset="0"/>
              </a:rPr>
              <a:t>neteisėtai, jos susigrąžinamos žemės ūkio ministro nustatyta tvarka</a:t>
            </a:r>
            <a:endParaRPr lang="lt-LT" sz="1800" dirty="0">
              <a:effectLst/>
              <a:ea typeface="Times New Roman" panose="02020603050405020304" pitchFamily="18" charset="0"/>
            </a:endParaRPr>
          </a:p>
          <a:p>
            <a:pPr indent="0" algn="just">
              <a:lnSpc>
                <a:spcPct val="150000"/>
              </a:lnSpc>
              <a:buNone/>
            </a:pPr>
            <a:r>
              <a:rPr lang="lt-LT" sz="1800" dirty="0">
                <a:effectLst/>
                <a:ea typeface="Times New Roman" panose="02020603050405020304" pitchFamily="18" charset="0"/>
              </a:rPr>
              <a:t>Pagal Aprašą išlaidų kompensavimo tikslais gauti asmens duomenys negali būti naudojami kitais tikslais</a:t>
            </a:r>
            <a:endParaRPr lang="lt-LT" sz="1800" dirty="0">
              <a:effectLst/>
              <a:ea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2800" b="1" dirty="0">
                <a:effectLst/>
                <a:latin typeface="+mn-lt"/>
                <a:ea typeface="Times New Roman" panose="02020603050405020304" pitchFamily="18" charset="0"/>
              </a:rPr>
              <a:t>Paslaugų teikėjus atliekančius gyvūnų augintinių ženklinimo paslaugas galite rasti el. tinklapyje</a:t>
            </a:r>
            <a:endParaRPr lang="lt-LT" sz="2800" b="1" dirty="0">
              <a:latin typeface="+mn-lt"/>
            </a:endParaRPr>
          </a:p>
        </p:txBody>
      </p:sp>
      <p:sp>
        <p:nvSpPr>
          <p:cNvPr id="3" name="Content Placeholder 2"/>
          <p:cNvSpPr>
            <a:spLocks noGrp="1"/>
          </p:cNvSpPr>
          <p:nvPr>
            <p:ph idx="1"/>
          </p:nvPr>
        </p:nvSpPr>
        <p:spPr/>
        <p:txBody>
          <a:bodyPr/>
          <a:lstStyle/>
          <a:p>
            <a:r>
              <a:rPr lang="lt-LT" u="sng" dirty="0">
                <a:solidFill>
                  <a:srgbClr val="0000FF"/>
                </a:solidFill>
                <a:effectLst/>
                <a:latin typeface="Times New Roman" panose="02020603050405020304" pitchFamily="18" charset="0"/>
                <a:ea typeface="Times New Roman" panose="02020603050405020304" pitchFamily="18" charset="0"/>
                <a:hlinkClick r:id="rId1"/>
              </a:rPr>
              <a:t>https://pazenklinkmane.lt/</a:t>
            </a:r>
            <a:r>
              <a:rPr lang="lt-LT" dirty="0">
                <a:effectLst/>
                <a:latin typeface="Times New Roman" panose="02020603050405020304" pitchFamily="18" charset="0"/>
                <a:ea typeface="Times New Roman" panose="02020603050405020304" pitchFamily="18" charset="0"/>
              </a:rPr>
              <a:t>  </a:t>
            </a:r>
            <a:endParaRPr lang="lt-LT" dirty="0">
              <a:effectLst/>
              <a:latin typeface="Times New Roman" panose="02020603050405020304" pitchFamily="18" charset="0"/>
              <a:ea typeface="Times New Roman" panose="02020603050405020304" pitchFamily="18" charset="0"/>
            </a:endParaRPr>
          </a:p>
          <a:p>
            <a:r>
              <a:rPr lang="lt-LT" sz="3200" dirty="0">
                <a:effectLst/>
                <a:latin typeface="Times New Roman" panose="02020603050405020304" pitchFamily="18" charset="0"/>
                <a:ea typeface="Times New Roman" panose="02020603050405020304" pitchFamily="18" charset="0"/>
              </a:rPr>
              <a:t>įvedus savo gyvenamosios vietos adresą galima rasti paslaugos teikėjus kurie atlieką šią paslaugą arčiausiai gyvenamosios vietos </a:t>
            </a:r>
            <a:endParaRPr lang="lt-L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pPr marL="0" indent="0" algn="ctr">
              <a:buNone/>
            </a:pPr>
            <a:r>
              <a:rPr lang="lt-LT" b="1" dirty="0"/>
              <a:t>Ačiū už dėmesį.</a:t>
            </a:r>
            <a:endParaRPr lang="lt-LT"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00221" y="1931332"/>
            <a:ext cx="10515600" cy="4622334"/>
          </a:xfrm>
        </p:spPr>
        <p:txBody>
          <a:bodyPr>
            <a:normAutofit fontScale="90000"/>
          </a:bodyPr>
          <a:lstStyle/>
          <a:p>
            <a:r>
              <a:rPr lang="lt-LT" sz="3200" b="1" dirty="0">
                <a:latin typeface="+mn-lt"/>
              </a:rPr>
              <a:t>Reglamentuoja:</a:t>
            </a:r>
            <a:br>
              <a:rPr lang="lt-LT" sz="3200" b="1" dirty="0">
                <a:latin typeface="+mn-lt"/>
              </a:rPr>
            </a:br>
            <a:br>
              <a:rPr lang="lt-LT" sz="3200" b="1" dirty="0">
                <a:latin typeface="+mn-lt"/>
              </a:rPr>
            </a:br>
            <a:r>
              <a:rPr lang="lt-LT" sz="1800" dirty="0">
                <a:latin typeface="+mn-lt"/>
              </a:rPr>
              <a:t>- </a:t>
            </a:r>
            <a:r>
              <a:rPr lang="lt-LT" sz="1800" b="1" dirty="0">
                <a:effectLst/>
                <a:latin typeface="+mn-lt"/>
                <a:ea typeface="Times New Roman" panose="02020603050405020304" pitchFamily="18" charset="0"/>
              </a:rPr>
              <a:t>socialinės pašalpos gavėjų</a:t>
            </a:r>
            <a:r>
              <a:rPr lang="lt-LT" sz="1800" dirty="0">
                <a:effectLst/>
                <a:latin typeface="+mn-lt"/>
                <a:ea typeface="Times New Roman" panose="02020603050405020304" pitchFamily="18" charset="0"/>
              </a:rPr>
              <a:t>, socialinę pašalpą gaunančių pagal Lietuvos Respublikos piniginės socialinės paramos nepasiturintiems gyventojams įstatymą (toliau – socialinės pašalpos gavėjai),</a:t>
            </a:r>
            <a:r>
              <a:rPr lang="lt-LT" sz="1800" dirty="0">
                <a:solidFill>
                  <a:srgbClr val="000000"/>
                </a:solidFill>
                <a:effectLst/>
                <a:latin typeface="+mn-lt"/>
                <a:ea typeface="Times New Roman" panose="02020603050405020304" pitchFamily="18" charset="0"/>
              </a:rPr>
              <a:t> ir </a:t>
            </a:r>
            <a:r>
              <a:rPr lang="lt-LT" sz="1800" b="1" dirty="0">
                <a:effectLst/>
                <a:latin typeface="+mn-lt"/>
                <a:ea typeface="Times New Roman" panose="02020603050405020304" pitchFamily="18" charset="0"/>
              </a:rPr>
              <a:t>gyvūnų globėjų </a:t>
            </a:r>
            <a:r>
              <a:rPr lang="lt-LT" sz="1800" dirty="0">
                <a:effectLst/>
                <a:latin typeface="+mn-lt"/>
                <a:ea typeface="Times New Roman" panose="02020603050405020304" pitchFamily="18" charset="0"/>
              </a:rPr>
              <a:t>(toliau kartu – paslaugos gavėjai) laikomų kačių, šunų ir šeškų (toliau – gyvūnai augintiniai) </a:t>
            </a:r>
            <a:r>
              <a:rPr lang="lt-LT" sz="1800" b="1" dirty="0">
                <a:effectLst/>
                <a:latin typeface="+mn-lt"/>
                <a:ea typeface="Times New Roman" panose="02020603050405020304" pitchFamily="18" charset="0"/>
              </a:rPr>
              <a:t>ženklinimo ir registravimo išlaidų kompensavimo iš valstybės biudžeto lėšų tvarką</a:t>
            </a:r>
            <a:br>
              <a:rPr lang="lt-LT" sz="1800" dirty="0">
                <a:effectLst/>
                <a:latin typeface="+mn-lt"/>
                <a:ea typeface="Times New Roman" panose="02020603050405020304" pitchFamily="18" charset="0"/>
              </a:rPr>
            </a:br>
            <a:br>
              <a:rPr lang="lt-LT" sz="3100" b="1" dirty="0">
                <a:effectLst/>
                <a:latin typeface="+mn-lt"/>
                <a:ea typeface="Times New Roman" panose="02020603050405020304" pitchFamily="18" charset="0"/>
              </a:rPr>
            </a:br>
            <a:r>
              <a:rPr lang="lt-LT" sz="3100" b="1" dirty="0">
                <a:effectLst/>
                <a:latin typeface="+mn-lt"/>
                <a:ea typeface="Times New Roman" panose="02020603050405020304" pitchFamily="18" charset="0"/>
              </a:rPr>
              <a:t>Nustato, kad:</a:t>
            </a:r>
            <a:br>
              <a:rPr lang="lt-LT" sz="1800" dirty="0">
                <a:effectLst/>
                <a:latin typeface="+mn-lt"/>
                <a:ea typeface="Times New Roman" panose="02020603050405020304" pitchFamily="18" charset="0"/>
              </a:rPr>
            </a:br>
            <a:br>
              <a:rPr lang="lt-LT" sz="1800" dirty="0">
                <a:effectLst/>
                <a:latin typeface="+mn-lt"/>
                <a:ea typeface="Times New Roman" panose="02020603050405020304" pitchFamily="18" charset="0"/>
              </a:rPr>
            </a:br>
            <a:r>
              <a:rPr lang="lt-LT" sz="1800" b="1" dirty="0">
                <a:effectLst/>
                <a:latin typeface="+mn-lt"/>
                <a:ea typeface="Times New Roman" panose="02020603050405020304" pitchFamily="18" charset="0"/>
              </a:rPr>
              <a:t>Gyvūnų augintinių ženklinimo ir registravimo paslaugos teikėjas </a:t>
            </a:r>
            <a:r>
              <a:rPr lang="lt-LT" sz="1800" dirty="0">
                <a:effectLst/>
                <a:latin typeface="+mn-lt"/>
                <a:ea typeface="Times New Roman" panose="02020603050405020304" pitchFamily="18" charset="0"/>
              </a:rPr>
              <a:t>– asmuo, turintis teisę pagal Gyvūnų gerovės ir apsaugos įstatymą ženklinti šunis, kates ir šeškus ir teikti jų duomenis Gyvūnų augintinių registrui (toliau – Augintinių registras) (veterinarijos gydytojas, turintis veterinarijos praktikos licenciją,  arba asmuo, baigęs kačių, šunų ir šeškų ženklinimo ir jų duomenų teikimo Augintinių registrui mokymus ir turintis mokymų baigimo patvirtinimo dokumentą) (toliau – paslaugos teikėjas)</a:t>
            </a:r>
            <a:br>
              <a:rPr lang="lt-LT" sz="1800" b="1" dirty="0">
                <a:latin typeface="+mn-lt"/>
              </a:rPr>
            </a:br>
            <a:br>
              <a:rPr lang="lt-LT" sz="1800" b="1" dirty="0">
                <a:latin typeface="+mn-lt"/>
              </a:rPr>
            </a:br>
            <a:br>
              <a:rPr lang="lt-LT" sz="1800" b="1" dirty="0">
                <a:latin typeface="+mn-lt"/>
              </a:rPr>
            </a:br>
            <a:br>
              <a:rPr lang="lt-LT" sz="1800" b="1" dirty="0">
                <a:latin typeface="+mn-lt"/>
              </a:rPr>
            </a:br>
            <a:endParaRPr lang="lt-LT" sz="1800" b="1" dirty="0">
              <a:latin typeface="+mn-lt"/>
            </a:endParaRPr>
          </a:p>
        </p:txBody>
      </p:sp>
      <p:sp>
        <p:nvSpPr>
          <p:cNvPr id="3" name="Pavadinimas 1"/>
          <p:cNvSpPr txBox="1"/>
          <p:nvPr/>
        </p:nvSpPr>
        <p:spPr>
          <a:xfrm>
            <a:off x="838200" y="365125"/>
            <a:ext cx="10515600"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t-LT" sz="1800" b="1" dirty="0">
                <a:effectLst/>
                <a:latin typeface="+mn-lt"/>
                <a:ea typeface="Times New Roman" panose="02020603050405020304" pitchFamily="18" charset="0"/>
              </a:rPr>
              <a:t>SOCIALINĖS PAŠALPOS GAVĖJŲ IR GYVŪNŲ GLOBĖJŲ LAIKOMŲ KAČIŲ, ŠUNŲ IR ŠEŠKŲ PRIVALOMO ŽENKLINIMO IR REGISTRAVIMO IŠLAIDŲ KOMPENSAVIMO TVARKOS APRAŠAS</a:t>
            </a:r>
            <a:endParaRPr lang="lt-LT" b="1" dirty="0">
              <a:latin typeface="+mn-lt"/>
            </a:endParaRPr>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pPr indent="0" algn="ctr">
              <a:lnSpc>
                <a:spcPct val="150000"/>
              </a:lnSpc>
              <a:buNone/>
            </a:pPr>
            <a:r>
              <a:rPr lang="lt-LT" sz="3200" b="1" dirty="0">
                <a:effectLst/>
                <a:latin typeface="+mn-lt"/>
                <a:ea typeface="Times New Roman" panose="02020603050405020304" pitchFamily="18" charset="0"/>
              </a:rPr>
              <a:t>Kompensavimo sąlygos</a:t>
            </a:r>
            <a:endParaRPr lang="lt-LT" sz="3200" b="1" dirty="0">
              <a:effectLst/>
              <a:latin typeface="+mn-lt"/>
              <a:ea typeface="Times New Roman" panose="02020603050405020304" pitchFamily="18" charset="0"/>
            </a:endParaRPr>
          </a:p>
        </p:txBody>
      </p:sp>
      <p:sp>
        <p:nvSpPr>
          <p:cNvPr id="3" name="Turinio vietos rezervavimo ženklas 2"/>
          <p:cNvSpPr>
            <a:spLocks noGrp="1"/>
          </p:cNvSpPr>
          <p:nvPr>
            <p:ph idx="1"/>
          </p:nvPr>
        </p:nvSpPr>
        <p:spPr>
          <a:xfrm>
            <a:off x="838200" y="1336675"/>
            <a:ext cx="10515600" cy="5156200"/>
          </a:xfrm>
        </p:spPr>
        <p:txBody>
          <a:bodyPr>
            <a:normAutofit/>
          </a:bodyPr>
          <a:lstStyle/>
          <a:p>
            <a:pPr indent="0" algn="just">
              <a:lnSpc>
                <a:spcPct val="150000"/>
              </a:lnSpc>
              <a:buNone/>
            </a:pPr>
            <a:endParaRPr lang="lt-LT" sz="1800" b="1" dirty="0">
              <a:effectLst/>
              <a:ea typeface="Times New Roman" panose="02020603050405020304" pitchFamily="18" charset="0"/>
            </a:endParaRPr>
          </a:p>
          <a:p>
            <a:pPr indent="0" algn="just">
              <a:lnSpc>
                <a:spcPct val="150000"/>
              </a:lnSpc>
              <a:buNone/>
            </a:pPr>
            <a:r>
              <a:rPr lang="lt-LT" b="1" u="sng" dirty="0">
                <a:effectLst/>
                <a:ea typeface="Times New Roman" panose="02020603050405020304" pitchFamily="18" charset="0"/>
              </a:rPr>
              <a:t>Išlaidos už paslaugas, suteiktas nuo 2021 m. gegužės 1 d. iki 2022 m. gegužės 1 d., kompensuojamos</a:t>
            </a:r>
            <a:r>
              <a:rPr lang="lt-LT" b="1" dirty="0">
                <a:effectLst/>
                <a:ea typeface="Times New Roman" panose="02020603050405020304" pitchFamily="18" charset="0"/>
              </a:rPr>
              <a:t>:</a:t>
            </a:r>
            <a:endParaRPr lang="lt-LT" b="1" dirty="0">
              <a:effectLst/>
              <a:ea typeface="Times New Roman" panose="02020603050405020304" pitchFamily="18" charset="0"/>
            </a:endParaRPr>
          </a:p>
          <a:p>
            <a:pPr marL="514350" indent="-285750" algn="just">
              <a:lnSpc>
                <a:spcPct val="150000"/>
              </a:lnSpc>
              <a:buFontTx/>
              <a:buChar char="-"/>
            </a:pPr>
            <a:r>
              <a:rPr lang="lt-LT" sz="1800" b="1" dirty="0">
                <a:effectLst/>
                <a:ea typeface="Times New Roman" panose="02020603050405020304" pitchFamily="18" charset="0"/>
              </a:rPr>
              <a:t>socialinės pašalpos gavėjams </a:t>
            </a:r>
            <a:r>
              <a:rPr lang="lt-LT" sz="1800" dirty="0">
                <a:effectLst/>
                <a:ea typeface="Times New Roman" panose="02020603050405020304" pitchFamily="18" charset="0"/>
              </a:rPr>
              <a:t>už jų laikomus ne daugiau kaip 3 gyvūnus augintinius, atvestus iki 2021 m. gegužės 1 d.</a:t>
            </a:r>
            <a:endParaRPr lang="lt-LT" sz="1800" dirty="0">
              <a:effectLst/>
              <a:ea typeface="Times New Roman" panose="02020603050405020304" pitchFamily="18" charset="0"/>
            </a:endParaRPr>
          </a:p>
          <a:p>
            <a:pPr marL="514350" indent="-285750" algn="just">
              <a:lnSpc>
                <a:spcPct val="150000"/>
              </a:lnSpc>
              <a:buFontTx/>
              <a:buChar char="-"/>
            </a:pPr>
            <a:r>
              <a:rPr lang="lt-LT" sz="1800" b="1" dirty="0">
                <a:effectLst/>
                <a:ea typeface="Times New Roman" panose="02020603050405020304" pitchFamily="18" charset="0"/>
              </a:rPr>
              <a:t>gyvūnų globėjams </a:t>
            </a:r>
            <a:r>
              <a:rPr lang="lt-LT" sz="1800" dirty="0">
                <a:effectLst/>
                <a:ea typeface="Times New Roman" panose="02020603050405020304" pitchFamily="18" charset="0"/>
              </a:rPr>
              <a:t>už jų laikomus gyvūnus augintinius, atvestus iki 2021 m. gegužės 1 d.</a:t>
            </a:r>
            <a:endParaRPr lang="lt-LT" sz="1800" dirty="0">
              <a:effectLst/>
              <a:ea typeface="Times New Roman" panose="02020603050405020304" pitchFamily="18" charset="0"/>
            </a:endParaRPr>
          </a:p>
          <a:p>
            <a:pPr marL="514350" indent="-285750" algn="just">
              <a:lnSpc>
                <a:spcPct val="150000"/>
              </a:lnSpc>
              <a:buFontTx/>
              <a:buChar char="-"/>
            </a:pPr>
            <a:r>
              <a:rPr lang="lt-LT" sz="1800" dirty="0">
                <a:effectLst/>
                <a:ea typeface="Times New Roman" panose="02020603050405020304" pitchFamily="18" charset="0"/>
              </a:rPr>
              <a:t>už 1-o augintinio paženklinimo ir registravimo paslaugas - </a:t>
            </a:r>
            <a:r>
              <a:rPr lang="lt-LT" sz="1800" b="1" dirty="0">
                <a:effectLst/>
                <a:ea typeface="Times New Roman" panose="02020603050405020304" pitchFamily="18" charset="0"/>
              </a:rPr>
              <a:t>ne daugiau kaip 15 Eur (įskaitant PVM)</a:t>
            </a:r>
            <a:endParaRPr lang="lt-LT" sz="1800" b="1"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pPr marL="0" indent="0">
              <a:buNone/>
            </a:pPr>
            <a:r>
              <a:rPr lang="lt-LT" sz="2400" b="1" dirty="0">
                <a:latin typeface="+mn-lt"/>
                <a:ea typeface="Times New Roman" panose="02020603050405020304" pitchFamily="18" charset="0"/>
              </a:rPr>
              <a:t>I</a:t>
            </a:r>
            <a:r>
              <a:rPr lang="lt-LT" sz="2400" b="1" dirty="0">
                <a:effectLst/>
                <a:latin typeface="+mn-lt"/>
                <a:ea typeface="Times New Roman" panose="02020603050405020304" pitchFamily="18" charset="0"/>
              </a:rPr>
              <a:t>šlaidų kompensavimas iki aprašo įsigaliojimo socialinės pašalpos gavėjams</a:t>
            </a:r>
            <a:endParaRPr lang="lt-LT" sz="2400" b="1" dirty="0">
              <a:effectLst/>
              <a:latin typeface="+mn-lt"/>
              <a:ea typeface="Times New Roman" panose="02020603050405020304" pitchFamily="18" charset="0"/>
            </a:endParaRPr>
          </a:p>
        </p:txBody>
      </p:sp>
      <p:sp>
        <p:nvSpPr>
          <p:cNvPr id="3" name="Turinio vietos rezervavimo ženklas 2"/>
          <p:cNvSpPr>
            <a:spLocks noGrp="1"/>
          </p:cNvSpPr>
          <p:nvPr>
            <p:ph idx="1"/>
          </p:nvPr>
        </p:nvSpPr>
        <p:spPr>
          <a:xfrm>
            <a:off x="922867" y="2003427"/>
            <a:ext cx="10515600" cy="4667250"/>
          </a:xfrm>
        </p:spPr>
        <p:txBody>
          <a:bodyPr>
            <a:normAutofit/>
          </a:bodyPr>
          <a:lstStyle/>
          <a:p>
            <a:pPr indent="0" algn="just">
              <a:lnSpc>
                <a:spcPct val="150000"/>
              </a:lnSpc>
              <a:buNone/>
            </a:pPr>
            <a:r>
              <a:rPr lang="lt-LT" sz="1800" b="1" dirty="0">
                <a:effectLst/>
                <a:ea typeface="Times New Roman" panose="02020603050405020304" pitchFamily="18" charset="0"/>
              </a:rPr>
              <a:t>Socialinės pašalpos gavėjas</a:t>
            </a:r>
            <a:r>
              <a:rPr lang="lt-LT" sz="1800" dirty="0">
                <a:effectLst/>
                <a:ea typeface="Times New Roman" panose="02020603050405020304" pitchFamily="18" charset="0"/>
              </a:rPr>
              <a:t>, norėdamas gauti kompensaciją už gyvūnų augintinių paženklinimo ir įregistravimo Augintinių registre paslaugas, suteiktas nuo 2021 m. gegužės 1 d. iki Aprašo įsigaliojimo dienos, įsigaliojus Aprašui, bet ne vėliau kaip iki 2022 metų gegužės 1 d., tiesiogiai atvykdamas, paštu arba elektroniniu paštu </a:t>
            </a:r>
            <a:r>
              <a:rPr lang="lt-LT" sz="1800" u="sng" dirty="0" err="1">
                <a:solidFill>
                  <a:srgbClr val="0563C1"/>
                </a:solidFill>
                <a:effectLst/>
                <a:ea typeface="Times New Roman" panose="02020603050405020304" pitchFamily="18" charset="0"/>
                <a:hlinkClick r:id="rId1"/>
              </a:rPr>
              <a:t>dokumentai@nma.lt</a:t>
            </a:r>
            <a:r>
              <a:rPr lang="lt-LT" sz="1800" u="sng" dirty="0">
                <a:solidFill>
                  <a:srgbClr val="0563C1"/>
                </a:solidFill>
                <a:effectLst/>
                <a:ea typeface="Times New Roman" panose="02020603050405020304" pitchFamily="18" charset="0"/>
              </a:rPr>
              <a:t> </a:t>
            </a:r>
            <a:r>
              <a:rPr lang="lt-LT" sz="1800" b="1" dirty="0">
                <a:effectLst/>
                <a:ea typeface="Times New Roman" panose="02020603050405020304" pitchFamily="18" charset="0"/>
              </a:rPr>
              <a:t>kreipiasi į Nacionalinę mokėjimo agentūrą</a:t>
            </a:r>
            <a:r>
              <a:rPr lang="lt-LT" sz="1800" dirty="0">
                <a:effectLst/>
                <a:ea typeface="Times New Roman" panose="02020603050405020304" pitchFamily="18" charset="0"/>
              </a:rPr>
              <a:t>, </a:t>
            </a:r>
            <a:r>
              <a:rPr lang="lt-LT" sz="1800" b="1" u="sng" dirty="0">
                <a:effectLst/>
                <a:ea typeface="Times New Roman" panose="02020603050405020304" pitchFamily="18" charset="0"/>
              </a:rPr>
              <a:t>pateikdamas </a:t>
            </a:r>
            <a:r>
              <a:rPr lang="lt-LT" sz="1800" dirty="0">
                <a:effectLst/>
                <a:ea typeface="Times New Roman" panose="02020603050405020304" pitchFamily="18" charset="0"/>
              </a:rPr>
              <a:t>šiuos dokumentus (Agentūrai gali būti teikiamos ir nurodytų dokumentų skaitmeninės kopijos):</a:t>
            </a:r>
            <a:endParaRPr lang="lt-LT" sz="1800" dirty="0">
              <a:effectLst/>
              <a:ea typeface="Times New Roman" panose="02020603050405020304" pitchFamily="18" charset="0"/>
            </a:endParaRPr>
          </a:p>
          <a:p>
            <a:pPr marL="514350" indent="-285750" algn="just">
              <a:lnSpc>
                <a:spcPct val="150000"/>
              </a:lnSpc>
              <a:buFontTx/>
              <a:buChar char="-"/>
            </a:pPr>
            <a:r>
              <a:rPr lang="lt-LT" sz="1800" b="1" dirty="0">
                <a:effectLst/>
                <a:ea typeface="Times New Roman" panose="02020603050405020304" pitchFamily="18" charset="0"/>
              </a:rPr>
              <a:t>Pažymą</a:t>
            </a:r>
            <a:endParaRPr lang="lt-LT" sz="1800" b="1" dirty="0">
              <a:ea typeface="Times New Roman" panose="02020603050405020304" pitchFamily="18" charset="0"/>
            </a:endParaRPr>
          </a:p>
          <a:p>
            <a:pPr marL="514350" indent="-285750" algn="just">
              <a:lnSpc>
                <a:spcPct val="150000"/>
              </a:lnSpc>
              <a:buFontTx/>
              <a:buChar char="-"/>
            </a:pPr>
            <a:r>
              <a:rPr lang="lt-LT" sz="1800" b="1" dirty="0">
                <a:effectLst/>
                <a:ea typeface="Times New Roman" panose="02020603050405020304" pitchFamily="18" charset="0"/>
              </a:rPr>
              <a:t>Augintinių ženklinimo ir registravimo paslaugos gavėjo prašymą (1 priedas)</a:t>
            </a:r>
            <a:endParaRPr lang="lt-LT" b="1"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pPr marL="0" indent="0">
              <a:buNone/>
            </a:pPr>
            <a:r>
              <a:rPr lang="lt-LT" sz="2400" b="1" dirty="0">
                <a:latin typeface="+mn-lt"/>
                <a:ea typeface="Times New Roman" panose="02020603050405020304" pitchFamily="18" charset="0"/>
              </a:rPr>
              <a:t>I</a:t>
            </a:r>
            <a:r>
              <a:rPr lang="lt-LT" sz="2400" b="1" dirty="0">
                <a:effectLst/>
                <a:latin typeface="+mn-lt"/>
                <a:ea typeface="Times New Roman" panose="02020603050405020304" pitchFamily="18" charset="0"/>
              </a:rPr>
              <a:t>šlaidų kompensavimas iki aprašo įsigaliojimo gyvūnų globėjams</a:t>
            </a:r>
            <a:endParaRPr lang="lt-LT" sz="2400" b="1" dirty="0">
              <a:effectLst/>
              <a:latin typeface="+mn-lt"/>
              <a:ea typeface="Times New Roman" panose="02020603050405020304" pitchFamily="18" charset="0"/>
            </a:endParaRPr>
          </a:p>
        </p:txBody>
      </p:sp>
      <p:sp>
        <p:nvSpPr>
          <p:cNvPr id="3" name="Turinio vietos rezervavimo ženklas 2"/>
          <p:cNvSpPr>
            <a:spLocks noGrp="1"/>
          </p:cNvSpPr>
          <p:nvPr>
            <p:ph idx="1"/>
          </p:nvPr>
        </p:nvSpPr>
        <p:spPr>
          <a:xfrm>
            <a:off x="922867" y="2003427"/>
            <a:ext cx="10515600" cy="4667250"/>
          </a:xfrm>
        </p:spPr>
        <p:txBody>
          <a:bodyPr>
            <a:normAutofit/>
          </a:bodyPr>
          <a:lstStyle/>
          <a:p>
            <a:pPr indent="0" algn="just">
              <a:lnSpc>
                <a:spcPct val="150000"/>
              </a:lnSpc>
              <a:buNone/>
            </a:pPr>
            <a:r>
              <a:rPr lang="lt-LT" sz="1800" b="1" dirty="0">
                <a:effectLst/>
                <a:ea typeface="Times New Roman" panose="02020603050405020304" pitchFamily="18" charset="0"/>
              </a:rPr>
              <a:t>Gyvūnų globėjas</a:t>
            </a:r>
            <a:r>
              <a:rPr lang="lt-LT" sz="1800" dirty="0">
                <a:effectLst/>
                <a:ea typeface="Times New Roman" panose="02020603050405020304" pitchFamily="18" charset="0"/>
              </a:rPr>
              <a:t>, norėdamas gauti kompensaciją už gyvūnų augintinių paženklinimo ir įregistravimo Augintinių registre paslaugas, suteiktas nuo 2021 m. gegužės 1 d. iki Aprašo įsigaliojimo dienos, nuo Aprašo įsigaliojimo dienos, bet ne vėliau kaip iki 2022 metų gegužės 1 d., tiesiogiai atvykdamas, paštu arba elektroniniu paštu </a:t>
            </a:r>
            <a:r>
              <a:rPr lang="lt-LT" sz="1800" u="sng" dirty="0" err="1">
                <a:solidFill>
                  <a:srgbClr val="0563C1"/>
                </a:solidFill>
                <a:effectLst/>
                <a:ea typeface="Times New Roman" panose="02020603050405020304" pitchFamily="18" charset="0"/>
                <a:hlinkClick r:id="rId1"/>
              </a:rPr>
              <a:t>dokumentai@nma.lt</a:t>
            </a:r>
            <a:r>
              <a:rPr lang="lt-LT" sz="1800" u="sng" dirty="0">
                <a:solidFill>
                  <a:srgbClr val="0563C1"/>
                </a:solidFill>
                <a:effectLst/>
                <a:ea typeface="Times New Roman" panose="02020603050405020304" pitchFamily="18" charset="0"/>
              </a:rPr>
              <a:t> </a:t>
            </a:r>
            <a:r>
              <a:rPr lang="lt-LT" sz="1800" b="1" u="sng" dirty="0">
                <a:effectLst/>
                <a:ea typeface="Times New Roman" panose="02020603050405020304" pitchFamily="18" charset="0"/>
              </a:rPr>
              <a:t>kreipiasi į Agentūrą, pateikdamas šiuos dokumentus </a:t>
            </a:r>
            <a:r>
              <a:rPr lang="lt-LT" sz="1800" dirty="0">
                <a:effectLst/>
                <a:ea typeface="Times New Roman" panose="02020603050405020304" pitchFamily="18" charset="0"/>
              </a:rPr>
              <a:t>(Agentūrai gali būti teikiamos ir nurodytų dokumentų skaitmeninės kopijos):</a:t>
            </a:r>
            <a:endParaRPr lang="lt-LT" sz="1800" dirty="0">
              <a:effectLst/>
              <a:ea typeface="Times New Roman" panose="02020603050405020304" pitchFamily="18" charset="0"/>
            </a:endParaRPr>
          </a:p>
          <a:p>
            <a:pPr marL="514350" indent="-285750" algn="just">
              <a:lnSpc>
                <a:spcPct val="150000"/>
              </a:lnSpc>
              <a:buFontTx/>
              <a:buChar char="-"/>
            </a:pPr>
            <a:r>
              <a:rPr lang="lt-LT" sz="1800" b="1" u="sng" dirty="0">
                <a:effectLst/>
                <a:ea typeface="Times New Roman" panose="02020603050405020304" pitchFamily="18" charset="0"/>
              </a:rPr>
              <a:t>Augintinių ženklinimo ir registravimo paslaugos gavėjo prašymą (1 priedas)</a:t>
            </a:r>
            <a:endParaRPr lang="lt-LT" sz="1800" b="1" u="sng" dirty="0">
              <a:effectLst/>
              <a:ea typeface="Times New Roman" panose="02020603050405020304" pitchFamily="18" charset="0"/>
            </a:endParaRPr>
          </a:p>
          <a:p>
            <a:pPr marL="514350" indent="-285750" algn="just">
              <a:lnSpc>
                <a:spcPct val="150000"/>
              </a:lnSpc>
              <a:buFontTx/>
              <a:buChar char="-"/>
            </a:pPr>
            <a:r>
              <a:rPr lang="lt-LT" sz="1800" b="1" u="sng" dirty="0">
                <a:effectLst/>
                <a:ea typeface="Times New Roman" panose="02020603050405020304" pitchFamily="18" charset="0"/>
              </a:rPr>
              <a:t>paslaugos teikėjo už suteiktas paslaugas gyvūnų globėjui išrašytą sąskaitą faktūrą arba PVM sąskaitą faktūrą</a:t>
            </a:r>
            <a:endParaRPr lang="lt-LT" sz="1800" b="1" u="sng" dirty="0">
              <a:effectLst/>
              <a:ea typeface="Times New Roman" panose="02020603050405020304" pitchFamily="18" charset="0"/>
            </a:endParaRPr>
          </a:p>
          <a:p>
            <a:pPr marL="514350" indent="-285750" algn="just">
              <a:lnSpc>
                <a:spcPct val="150000"/>
              </a:lnSpc>
              <a:buFontTx/>
              <a:buChar char="-"/>
            </a:pPr>
            <a:r>
              <a:rPr lang="lt-LT" sz="1800" b="1" u="sng" dirty="0">
                <a:effectLst/>
                <a:ea typeface="Times New Roman" panose="02020603050405020304" pitchFamily="18" charset="0"/>
              </a:rPr>
              <a:t>apmokėjimo už gautas paslaugas įrodymo dokumentą</a:t>
            </a:r>
            <a:endParaRPr lang="lt-LT" b="1" u="sng"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92666" y="254830"/>
            <a:ext cx="10515600" cy="1325563"/>
          </a:xfrm>
        </p:spPr>
        <p:txBody>
          <a:bodyPr>
            <a:noAutofit/>
          </a:bodyPr>
          <a:lstStyle/>
          <a:p>
            <a:r>
              <a:rPr lang="lt-LT" sz="2800" b="1" u="sng" dirty="0">
                <a:latin typeface="+mn-lt"/>
                <a:ea typeface="Times New Roman" panose="02020603050405020304" pitchFamily="18" charset="0"/>
              </a:rPr>
              <a:t>Skirtinga</a:t>
            </a:r>
            <a:r>
              <a:rPr lang="lt-LT" sz="2800" b="1" dirty="0">
                <a:latin typeface="+mn-lt"/>
                <a:ea typeface="Times New Roman" panose="02020603050405020304" pitchFamily="18" charset="0"/>
              </a:rPr>
              <a:t> i</a:t>
            </a:r>
            <a:r>
              <a:rPr lang="lt-LT" sz="2800" b="1" dirty="0">
                <a:effectLst/>
                <a:latin typeface="+mn-lt"/>
                <a:ea typeface="Times New Roman" panose="02020603050405020304" pitchFamily="18" charset="0"/>
              </a:rPr>
              <a:t>šlaidų kompensavimo tvarka </a:t>
            </a:r>
            <a:r>
              <a:rPr lang="lt-LT" sz="2800" b="1" u="sng" dirty="0">
                <a:effectLst/>
                <a:latin typeface="+mn-lt"/>
                <a:ea typeface="Times New Roman" panose="02020603050405020304" pitchFamily="18" charset="0"/>
              </a:rPr>
              <a:t>po aprašo įsigaliojimo</a:t>
            </a:r>
            <a:endParaRPr lang="lt-LT" sz="2800" b="1" u="sng" dirty="0">
              <a:latin typeface="+mn-lt"/>
            </a:endParaRPr>
          </a:p>
        </p:txBody>
      </p:sp>
      <p:sp>
        <p:nvSpPr>
          <p:cNvPr id="3" name="Turinio vietos rezervavimo ženklas 2"/>
          <p:cNvSpPr>
            <a:spLocks noGrp="1"/>
          </p:cNvSpPr>
          <p:nvPr>
            <p:ph idx="1"/>
          </p:nvPr>
        </p:nvSpPr>
        <p:spPr>
          <a:xfrm>
            <a:off x="592666" y="1649563"/>
            <a:ext cx="10515600" cy="3558874"/>
          </a:xfrm>
        </p:spPr>
        <p:txBody>
          <a:bodyPr>
            <a:normAutofit/>
          </a:bodyPr>
          <a:lstStyle/>
          <a:p>
            <a:pPr>
              <a:buFontTx/>
              <a:buChar char="-"/>
            </a:pPr>
            <a:r>
              <a:rPr lang="lt-LT" sz="2400" b="1" dirty="0">
                <a:ea typeface="Times New Roman" panose="02020603050405020304" pitchFamily="18" charset="0"/>
              </a:rPr>
              <a:t>s</a:t>
            </a:r>
            <a:r>
              <a:rPr lang="lt-LT" sz="2400" b="1" dirty="0">
                <a:effectLst/>
                <a:ea typeface="Times New Roman" panose="02020603050405020304" pitchFamily="18" charset="0"/>
              </a:rPr>
              <a:t>ocialinės pašalpos gavėjas </a:t>
            </a:r>
            <a:r>
              <a:rPr lang="lt-LT" sz="2400" dirty="0">
                <a:effectLst/>
                <a:ea typeface="Times New Roman" panose="02020603050405020304" pitchFamily="18" charset="0"/>
              </a:rPr>
              <a:t>dėl jo laikomų gyvūnų augintinių ženklinimo ir registravimo paslaugos gavimo nuo Aprašo įsigaliojimo dienos, bet ne vėliau kaip iki 2022 m. gegužės 1 d., žemės ūkio ministro patvirtintų Gyvūnų augintinių ženklinimo ir registravimo taisyklių nustatyta tvarka kreipiasi į pasirinktą paslaugos teikėją, kartu jam pateikdamas </a:t>
            </a:r>
            <a:r>
              <a:rPr lang="lt-LT" sz="2400" b="1" dirty="0">
                <a:effectLst/>
                <a:ea typeface="Times New Roman" panose="02020603050405020304" pitchFamily="18" charset="0"/>
              </a:rPr>
              <a:t>Pažymą</a:t>
            </a:r>
            <a:endParaRPr lang="lt-LT" sz="2400" b="1" dirty="0">
              <a:effectLst/>
              <a:ea typeface="Times New Roman" panose="02020603050405020304" pitchFamily="18" charset="0"/>
            </a:endParaRPr>
          </a:p>
          <a:p>
            <a:pPr>
              <a:buFontTx/>
              <a:buChar char="-"/>
            </a:pPr>
            <a:endParaRPr lang="lt-LT" sz="2400" dirty="0">
              <a:effectLst/>
              <a:ea typeface="Times New Roman" panose="02020603050405020304" pitchFamily="18" charset="0"/>
            </a:endParaRPr>
          </a:p>
          <a:p>
            <a:pPr>
              <a:buFontTx/>
              <a:buChar char="-"/>
            </a:pPr>
            <a:r>
              <a:rPr lang="lt-LT" sz="2400" b="1" dirty="0">
                <a:ea typeface="Times New Roman" panose="02020603050405020304" pitchFamily="18" charset="0"/>
              </a:rPr>
              <a:t>g</a:t>
            </a:r>
            <a:r>
              <a:rPr lang="lt-LT" sz="2400" b="1" dirty="0">
                <a:effectLst/>
                <a:ea typeface="Times New Roman" panose="02020603050405020304" pitchFamily="18" charset="0"/>
              </a:rPr>
              <a:t>yvūnų globėjas</a:t>
            </a:r>
            <a:r>
              <a:rPr lang="lt-LT" sz="2400" dirty="0">
                <a:effectLst/>
                <a:ea typeface="Times New Roman" panose="02020603050405020304" pitchFamily="18" charset="0"/>
              </a:rPr>
              <a:t>, siekiantis gauti jo laikomų gyvūnų augintinių ženklinimo ir registravimo paslaugas nuo Aprašo įsigaliojimo dienos, bet ne vėliau kaip iki 2022 m. gegužės 1 d., Taisyklių nustatyta tvarka kreipiasi į paslaugos teikėją</a:t>
            </a:r>
            <a:endParaRPr lang="lt-LT" sz="2400" dirty="0">
              <a:effectLst/>
              <a:ea typeface="Times New Roman" panose="02020603050405020304" pitchFamily="18" charset="0"/>
            </a:endParaRPr>
          </a:p>
          <a:p>
            <a:pPr>
              <a:buFontTx/>
              <a:buChar char="-"/>
            </a:pPr>
            <a:endParaRPr lang="lt-LT" sz="2800" b="1" dirty="0">
              <a:latin typeface="+mn-lt"/>
            </a:endParaRPr>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92665" y="-120085"/>
            <a:ext cx="10515600" cy="1325563"/>
          </a:xfrm>
        </p:spPr>
        <p:txBody>
          <a:bodyPr>
            <a:noAutofit/>
          </a:bodyPr>
          <a:lstStyle/>
          <a:p>
            <a:r>
              <a:rPr lang="lt-LT" sz="2800" b="1" dirty="0">
                <a:effectLst/>
                <a:latin typeface="+mn-lt"/>
                <a:ea typeface="Times New Roman" panose="02020603050405020304" pitchFamily="18" charset="0"/>
              </a:rPr>
              <a:t>IŠLAIDŲ KOMPENSAVIMAS </a:t>
            </a:r>
            <a:r>
              <a:rPr lang="lt-LT" sz="2800" b="1" u="sng" dirty="0">
                <a:effectLst/>
                <a:latin typeface="+mn-lt"/>
                <a:ea typeface="Times New Roman" panose="02020603050405020304" pitchFamily="18" charset="0"/>
              </a:rPr>
              <a:t>PO APRAŠO ĮSIGALIOJIMO</a:t>
            </a:r>
            <a:endParaRPr lang="lt-LT" sz="2800" b="1" u="sng" dirty="0">
              <a:latin typeface="+mn-lt"/>
            </a:endParaRPr>
          </a:p>
        </p:txBody>
      </p:sp>
      <p:sp>
        <p:nvSpPr>
          <p:cNvPr id="3" name="Turinio vietos rezervavimo ženklas 2"/>
          <p:cNvSpPr>
            <a:spLocks noGrp="1"/>
          </p:cNvSpPr>
          <p:nvPr>
            <p:ph idx="1"/>
          </p:nvPr>
        </p:nvSpPr>
        <p:spPr>
          <a:xfrm>
            <a:off x="592666" y="903666"/>
            <a:ext cx="10515600" cy="5411637"/>
          </a:xfrm>
        </p:spPr>
        <p:txBody>
          <a:bodyPr>
            <a:noAutofit/>
          </a:bodyPr>
          <a:lstStyle/>
          <a:p>
            <a:pPr indent="0" algn="just">
              <a:lnSpc>
                <a:spcPct val="150000"/>
              </a:lnSpc>
              <a:buNone/>
            </a:pPr>
            <a:r>
              <a:rPr lang="lt-LT" dirty="0">
                <a:effectLst/>
                <a:ea typeface="Times New Roman" panose="02020603050405020304" pitchFamily="18" charset="0"/>
              </a:rPr>
              <a:t>Paslaugos teikėjas, prieš suteikdamas augintinių ženklinimo ir registravimo paslaugą socialinės pašalpos gavėjui:</a:t>
            </a:r>
            <a:endParaRPr lang="lt-LT" dirty="0">
              <a:effectLst/>
              <a:ea typeface="Times New Roman" panose="02020603050405020304" pitchFamily="18" charset="0"/>
            </a:endParaRPr>
          </a:p>
          <a:p>
            <a:pPr marL="571500" indent="-342900" algn="just">
              <a:lnSpc>
                <a:spcPct val="150000"/>
              </a:lnSpc>
              <a:buAutoNum type="arabicPeriod"/>
            </a:pPr>
            <a:r>
              <a:rPr lang="lt-LT" b="1" dirty="0">
                <a:effectLst/>
                <a:ea typeface="Times New Roman" panose="02020603050405020304" pitchFamily="18" charset="0"/>
              </a:rPr>
              <a:t>įvertina, ar socialinės pašalpos gavėjas yra gavęs socialinę pašalpą Aprašo 5 punkte nustatytu laikotarpiu</a:t>
            </a:r>
            <a:r>
              <a:rPr lang="lt-LT" dirty="0">
                <a:effectLst/>
                <a:ea typeface="Times New Roman" panose="02020603050405020304" pitchFamily="18" charset="0"/>
              </a:rPr>
              <a:t>, ir</a:t>
            </a:r>
            <a:endParaRPr lang="lt-LT" dirty="0">
              <a:effectLst/>
              <a:ea typeface="Times New Roman" panose="02020603050405020304" pitchFamily="18" charset="0"/>
            </a:endParaRPr>
          </a:p>
          <a:p>
            <a:pPr marL="571500" indent="-342900" algn="just">
              <a:lnSpc>
                <a:spcPct val="150000"/>
              </a:lnSpc>
              <a:buAutoNum type="arabicPeriod"/>
            </a:pPr>
            <a:r>
              <a:rPr lang="lt-LT" dirty="0">
                <a:effectLst/>
                <a:ea typeface="Times New Roman" panose="02020603050405020304" pitchFamily="18" charset="0"/>
              </a:rPr>
              <a:t> </a:t>
            </a:r>
            <a:r>
              <a:rPr lang="lt-LT" b="1" dirty="0">
                <a:effectLst/>
                <a:ea typeface="Times New Roman" panose="02020603050405020304" pitchFamily="18" charset="0"/>
              </a:rPr>
              <a:t>GAR-e patikrina, kiek socialinės pašalpos gavėjo laikomų augintinių buvo paženklinta ir užregistruota nuo 2021 m. gegužės 1 d. iki 2022 m. gegužės 1 d.</a:t>
            </a:r>
            <a:endParaRPr lang="lt-LT" b="1" dirty="0">
              <a:effectLst/>
              <a:ea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24932" y="-264018"/>
            <a:ext cx="10515600" cy="1325563"/>
          </a:xfrm>
        </p:spPr>
        <p:txBody>
          <a:bodyPr>
            <a:noAutofit/>
          </a:bodyPr>
          <a:lstStyle/>
          <a:p>
            <a:r>
              <a:rPr lang="lt-LT" sz="2800" b="1" dirty="0">
                <a:effectLst/>
                <a:latin typeface="+mn-lt"/>
                <a:ea typeface="Times New Roman" panose="02020603050405020304" pitchFamily="18" charset="0"/>
              </a:rPr>
              <a:t>IŠLAIDŲ KOMPENSAVIMAS </a:t>
            </a:r>
            <a:r>
              <a:rPr lang="lt-LT" sz="2800" b="1" u="sng" dirty="0">
                <a:effectLst/>
                <a:latin typeface="+mn-lt"/>
                <a:ea typeface="Times New Roman" panose="02020603050405020304" pitchFamily="18" charset="0"/>
              </a:rPr>
              <a:t>PO APRAŠO ĮSIGALIOJIMO</a:t>
            </a:r>
            <a:endParaRPr lang="lt-LT" sz="2800" b="1" u="sng" dirty="0">
              <a:latin typeface="+mn-lt"/>
            </a:endParaRPr>
          </a:p>
        </p:txBody>
      </p:sp>
      <p:sp>
        <p:nvSpPr>
          <p:cNvPr id="3" name="Turinio vietos rezervavimo ženklas 2"/>
          <p:cNvSpPr>
            <a:spLocks noGrp="1"/>
          </p:cNvSpPr>
          <p:nvPr>
            <p:ph idx="1"/>
          </p:nvPr>
        </p:nvSpPr>
        <p:spPr>
          <a:xfrm>
            <a:off x="592665" y="587715"/>
            <a:ext cx="10515600" cy="5411637"/>
          </a:xfrm>
        </p:spPr>
        <p:txBody>
          <a:bodyPr>
            <a:noAutofit/>
          </a:bodyPr>
          <a:lstStyle/>
          <a:p>
            <a:pPr indent="0" algn="just">
              <a:lnSpc>
                <a:spcPct val="150000"/>
              </a:lnSpc>
              <a:buNone/>
            </a:pPr>
            <a:r>
              <a:rPr lang="lt-LT" sz="1800" b="1" u="sng" dirty="0">
                <a:effectLst/>
                <a:ea typeface="Times New Roman" panose="02020603050405020304" pitchFamily="18" charset="0"/>
              </a:rPr>
              <a:t>SVARBU:</a:t>
            </a:r>
            <a:endParaRPr lang="lt-LT" sz="1800" b="1" u="sng" dirty="0">
              <a:effectLst/>
              <a:ea typeface="Times New Roman" panose="02020603050405020304" pitchFamily="18" charset="0"/>
            </a:endParaRPr>
          </a:p>
          <a:p>
            <a:pPr marL="514350" indent="-285750" algn="just">
              <a:lnSpc>
                <a:spcPct val="150000"/>
              </a:lnSpc>
              <a:buFontTx/>
              <a:buChar char="-"/>
            </a:pPr>
            <a:r>
              <a:rPr lang="lt-LT" sz="1800" b="1" u="sng" dirty="0">
                <a:effectLst/>
                <a:ea typeface="Times New Roman" panose="02020603050405020304" pitchFamily="18" charset="0"/>
              </a:rPr>
              <a:t>jeigu Augintinių registre duomenų apie socialinės pašalpos gavėjo laikomus gyvūnus augintinius nėra, paslaugos teikėjas Taisyklėse nustatyta tvarka paženklina ir registruoja ne daugiau kaip 3 iki 2021 m. gegužės 1 d. atvestus socialinės pašalpos gavėjo laikomus gyvūnus augintinius, o Augintinių registre papildomai pažymi, kad socialinės pašalpos gavėjas prašo kompensuoti gyvūno augintinio paženklinimo ir registravimo Augintinių registre išlaidas (DM)</a:t>
            </a:r>
            <a:endParaRPr lang="lt-LT" sz="1800" b="1" u="sng" dirty="0">
              <a:effectLst/>
              <a:ea typeface="Times New Roman" panose="02020603050405020304" pitchFamily="18" charset="0"/>
            </a:endParaRPr>
          </a:p>
          <a:p>
            <a:pPr marL="514350" indent="-285750" algn="just">
              <a:lnSpc>
                <a:spcPct val="150000"/>
              </a:lnSpc>
              <a:buFontTx/>
              <a:buChar char="-"/>
            </a:pPr>
            <a:r>
              <a:rPr lang="lt-LT" sz="1800" b="1" u="sng" dirty="0">
                <a:effectLst/>
                <a:ea typeface="Times New Roman" panose="02020603050405020304" pitchFamily="18" charset="0"/>
              </a:rPr>
              <a:t>jeigu pagal Augintinių registrą socialinės pašalpos gavėjas laiko gyvūnus augintinius, paženklintus ir registruotus Augintinių registre nuo 2021 m. gegužės 1 d. iki 2022 metų gegužės 1 d., už kurių ženklinimo ir registravimo paslaugas buvo sumokėta kompensacija, paslaugos teikėjas, norėdamas gauti lėšas už gyvūnų augintinių paženklinimo ir įregistravimo Augintinių registre paslaugas, paženklina ir registruoja tiek socialinės pašalpos gavėjo laikomų gyvūnų augintinių, kad bendras nuo 2021 m. gegužės 1 d. iki 2022 metų gegužės 1 d. paženklintų ir užregistruotų gyvūnų augintinių skaičius sudarytų ne daugiau kaip 3</a:t>
            </a:r>
            <a:endParaRPr lang="lt-LT" sz="1800" dirty="0">
              <a:effectLst/>
              <a:ea typeface="Times New Roman" panose="02020603050405020304" pitchFamily="18" charset="0"/>
            </a:endParaRPr>
          </a:p>
          <a:p>
            <a:pPr marL="514350" indent="-285750" algn="just">
              <a:lnSpc>
                <a:spcPct val="150000"/>
              </a:lnSpc>
              <a:buFontTx/>
              <a:buChar char="-"/>
            </a:pPr>
            <a:r>
              <a:rPr lang="lt-LT" sz="1800" b="1" u="sng" dirty="0">
                <a:effectLst/>
                <a:ea typeface="Times New Roman" panose="02020603050405020304" pitchFamily="18" charset="0"/>
              </a:rPr>
              <a:t>už suteiktas paslaugas paslaugų gavėjui išrašo sąskaitą faktūrą arba PVM sąskaitą faktūrą</a:t>
            </a:r>
            <a:endParaRPr lang="lt-LT" sz="1800" b="1" u="sng" dirty="0"/>
          </a:p>
          <a:p>
            <a:pPr marL="514350" indent="-285750" algn="just">
              <a:lnSpc>
                <a:spcPct val="150000"/>
              </a:lnSpc>
              <a:buFontTx/>
              <a:buChar char="-"/>
            </a:pPr>
            <a:endParaRPr lang="lt-LT" sz="1400" dirty="0">
              <a:effectLst/>
              <a:latin typeface="Arial" panose="020B0604020202020204" pitchFamily="34" charset="0"/>
              <a:ea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92666" y="254830"/>
            <a:ext cx="10515600" cy="1325563"/>
          </a:xfrm>
        </p:spPr>
        <p:txBody>
          <a:bodyPr>
            <a:noAutofit/>
          </a:bodyPr>
          <a:lstStyle/>
          <a:p>
            <a:r>
              <a:rPr lang="lt-LT" sz="2800" b="1" dirty="0">
                <a:effectLst/>
                <a:latin typeface="+mn-lt"/>
                <a:ea typeface="Times New Roman" panose="02020603050405020304" pitchFamily="18" charset="0"/>
              </a:rPr>
              <a:t>IŠLAIDŲ KOMPENSAVIMAS </a:t>
            </a:r>
            <a:r>
              <a:rPr lang="lt-LT" sz="2800" b="1" u="sng" dirty="0">
                <a:effectLst/>
                <a:latin typeface="+mn-lt"/>
                <a:ea typeface="Times New Roman" panose="02020603050405020304" pitchFamily="18" charset="0"/>
              </a:rPr>
              <a:t>PO APRAŠO ĮSIGALIOJIMO</a:t>
            </a:r>
            <a:endParaRPr lang="lt-LT" sz="2800" b="1" u="sng" dirty="0">
              <a:latin typeface="+mn-lt"/>
            </a:endParaRPr>
          </a:p>
        </p:txBody>
      </p:sp>
      <p:sp>
        <p:nvSpPr>
          <p:cNvPr id="3" name="Turinio vietos rezervavimo ženklas 2"/>
          <p:cNvSpPr>
            <a:spLocks noGrp="1"/>
          </p:cNvSpPr>
          <p:nvPr>
            <p:ph idx="1"/>
          </p:nvPr>
        </p:nvSpPr>
        <p:spPr>
          <a:xfrm>
            <a:off x="592666" y="1649563"/>
            <a:ext cx="10515600" cy="3558874"/>
          </a:xfrm>
        </p:spPr>
        <p:txBody>
          <a:bodyPr>
            <a:noAutofit/>
          </a:bodyPr>
          <a:lstStyle/>
          <a:p>
            <a:pPr indent="0" algn="just">
              <a:lnSpc>
                <a:spcPct val="150000"/>
              </a:lnSpc>
              <a:buNone/>
            </a:pPr>
            <a:r>
              <a:rPr lang="lt-LT" sz="1800" b="1" dirty="0">
                <a:effectLst/>
                <a:ea typeface="Times New Roman" panose="02020603050405020304" pitchFamily="18" charset="0"/>
              </a:rPr>
              <a:t>Išlaidos už suteiktas paslaugas paslaugų </a:t>
            </a:r>
            <a:r>
              <a:rPr lang="lt-LT" sz="1800" b="1" dirty="0">
                <a:ea typeface="Times New Roman" panose="02020603050405020304" pitchFamily="18" charset="0"/>
              </a:rPr>
              <a:t>teikėjams kompensuojamos asmeniškai </a:t>
            </a:r>
            <a:r>
              <a:rPr lang="lt-LT" sz="1800" dirty="0">
                <a:effectLst/>
                <a:ea typeface="Times New Roman" panose="02020603050405020304" pitchFamily="18" charset="0"/>
              </a:rPr>
              <a:t>(kai paslaugos teikėjai užsiima ūkine komercine veikla kaip fiziniai asmenys) </a:t>
            </a:r>
            <a:r>
              <a:rPr lang="lt-LT" sz="1800" b="1" dirty="0">
                <a:effectLst/>
                <a:ea typeface="Times New Roman" panose="02020603050405020304" pitchFamily="18" charset="0"/>
              </a:rPr>
              <a:t>arba jų darbdaviams</a:t>
            </a:r>
            <a:r>
              <a:rPr lang="lt-LT" sz="1800" dirty="0">
                <a:effectLst/>
                <a:ea typeface="Times New Roman" panose="02020603050405020304" pitchFamily="18" charset="0"/>
              </a:rPr>
              <a:t> (kai paslaugos teikėjai minėtas paslaugas teikia kaip ūkio subjekto, užsiimančio ūkine komercine veikla, darbuotojai)</a:t>
            </a:r>
            <a:endParaRPr lang="lt-LT" sz="1800" dirty="0">
              <a:effectLst/>
              <a:ea typeface="Times New Roman" panose="02020603050405020304" pitchFamily="18" charset="0"/>
            </a:endParaRPr>
          </a:p>
          <a:p>
            <a:pPr indent="0" algn="just">
              <a:lnSpc>
                <a:spcPct val="150000"/>
              </a:lnSpc>
              <a:buNone/>
            </a:pPr>
            <a:r>
              <a:rPr lang="lt-LT" sz="1800" b="1" u="sng" dirty="0">
                <a:effectLst/>
                <a:ea typeface="Times New Roman" panose="02020603050405020304" pitchFamily="18" charset="0"/>
              </a:rPr>
              <a:t>Paslaugos teikėjas, norėdamas gauti lėšas už gyvūnų augintinių paženklinimo ir įregistravimo Augintinių registre paslaugas, suteiktas nuo Aprašo įsigaliojimo dienos iki 2022 m. gegužės 1 d., kreipiasi į Agentūrą, pateikdamas užpildyto ir pasirašyto popierinio Augintinių ženklinimo ir registravimo paslaugos teikėjo prašymo dėl išlaidų už asmenims, gaunantiems socialinę pašalpą, ir gyvūnų globėjams suteiktas paslaugas po Aprašo įsigaliojimo kompensavimo (toliau – Paslaugos teikėjo prašymas)</a:t>
            </a:r>
            <a:r>
              <a:rPr lang="lt-LT" sz="1800" b="1" i="1" u="sng" dirty="0">
                <a:effectLst/>
                <a:ea typeface="Times New Roman" panose="02020603050405020304" pitchFamily="18" charset="0"/>
              </a:rPr>
              <a:t> </a:t>
            </a:r>
            <a:r>
              <a:rPr lang="lt-LT" sz="1800" b="1" u="sng" dirty="0">
                <a:effectLst/>
                <a:ea typeface="Times New Roman" panose="02020603050405020304" pitchFamily="18" charset="0"/>
              </a:rPr>
              <a:t>(4 priedas) skaitmeninę kopiją arba elektroniniu paštu pateikdamas kvalifikuotu elektroniniu parašu pasirašytą Paslaugos teikėjo prašymą. Paslaugos teikėjo prašymas Agentūrai </a:t>
            </a:r>
            <a:r>
              <a:rPr lang="lt-LT" sz="1800" b="1" u="sng" dirty="0">
                <a:solidFill>
                  <a:srgbClr val="000000"/>
                </a:solidFill>
                <a:effectLst/>
                <a:ea typeface="Times New Roman" panose="02020603050405020304" pitchFamily="18" charset="0"/>
              </a:rPr>
              <a:t>siunčiamas </a:t>
            </a:r>
            <a:r>
              <a:rPr lang="lt-LT" sz="1800" b="1" u="sng" dirty="0">
                <a:effectLst/>
                <a:ea typeface="Times New Roman" panose="02020603050405020304" pitchFamily="18" charset="0"/>
              </a:rPr>
              <a:t>elektroniniu paštu </a:t>
            </a:r>
            <a:r>
              <a:rPr lang="lt-LT" sz="1800" b="1" u="sng" dirty="0" err="1">
                <a:solidFill>
                  <a:srgbClr val="0563C1"/>
                </a:solidFill>
                <a:effectLst/>
                <a:ea typeface="Times New Roman" panose="02020603050405020304" pitchFamily="18" charset="0"/>
                <a:hlinkClick r:id="rId1"/>
              </a:rPr>
              <a:t>dokumentai@nma.lt</a:t>
            </a:r>
            <a:r>
              <a:rPr lang="lt-LT" sz="1800" b="1" u="sng" dirty="0">
                <a:solidFill>
                  <a:srgbClr val="0563C1"/>
                </a:solidFill>
                <a:ea typeface="Times New Roman" panose="02020603050405020304" pitchFamily="18" charset="0"/>
              </a:rPr>
              <a:t> </a:t>
            </a:r>
            <a:endParaRPr lang="lt-LT" sz="1800" b="1" u="sng"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9945</Words>
  <Application>WPS Presentation</Application>
  <PresentationFormat>Widescreen</PresentationFormat>
  <Paragraphs>77</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Times New Roman</vt:lpstr>
      <vt:lpstr>Calibri</vt:lpstr>
      <vt:lpstr>Calibri Light</vt:lpstr>
      <vt:lpstr>Microsoft YaHei</vt:lpstr>
      <vt:lpstr>Arial Unicode MS</vt:lpstr>
      <vt:lpstr>„Office“ tema</vt:lpstr>
      <vt:lpstr>SOCIALINĖS PAŠALPOS GAVĖJŲ IR GYVŪNŲ GLOBĖJŲ LAIKOMŲ KAČIŲ, ŠUNŲ IR ŠEŠKŲ PRIVALOMO ŽENKLINIMO IR REGISTRAVIMO IŠLAIDŲ KOMPENSAVIMO TVARKOS APRAŠAS  patvirtintas Lietuvos Respublikos Vyriausybės 2021 m. gruodžio 29 d. nutarimu Nr. 1145   Parengta pagal  Žemės ūkio ministerijos Gyvulininkystės ir gyvūnų gerovės skyriaus Pranešimą</vt:lpstr>
      <vt:lpstr>Reglamentuoja:  - socialinės pašalpos gavėjų, socialinę pašalpą gaunančių pagal Lietuvos Respublikos piniginės socialinės paramos nepasiturintiems gyventojams įstatymą (toliau – socialinės pašalpos gavėjai), ir gyvūnų globėjų (toliau kartu – paslaugos gavėjai) laikomų kačių, šunų ir šeškų (toliau – gyvūnai augintiniai) ženklinimo ir registravimo išlaidų kompensavimo iš valstybės biudžeto lėšų tvarką  Nustato, kad:  Gyvūnų augintinių ženklinimo ir registravimo paslaugos teikėjas – asmuo, turintis teisę pagal Gyvūnų gerovės ir apsaugos įstatymą ženklinti šunis, kates ir šeškus ir teikti jų duomenis Gyvūnų augintinių registrui (toliau – Augintinių registras) (veterinarijos gydytojas, turintis veterinarijos praktikos licenciją,  arba asmuo, baigęs kačių, šunų ir šeškų ženklinimo ir jų duomenų teikimo Augintinių registrui mokymus ir turintis mokymų baigimo patvirtinimo dokumentą) (toliau – paslaugos teikėjas)    </vt:lpstr>
      <vt:lpstr>Kompensavimo sąlygos</vt:lpstr>
      <vt:lpstr>Išlaidų kompensavimas iki aprašo įsigaliojimo socialinės pašalpos gavėjams</vt:lpstr>
      <vt:lpstr>Išlaidų kompensavimas iki aprašo įsigaliojimo gyvūnų globėjams</vt:lpstr>
      <vt:lpstr>Skirtinga išlaidų kompensavimo tvarka po aprašo įsigaliojimo</vt:lpstr>
      <vt:lpstr>IŠLAIDŲ KOMPENSAVIMAS PO APRAŠO ĮSIGALIOJIMO</vt:lpstr>
      <vt:lpstr>IŠLAIDŲ KOMPENSAVIMAS PO APRAŠO ĮSIGALIOJIMO</vt:lpstr>
      <vt:lpstr>IŠLAIDŲ KOMPENSAVIMAS PO APRAŠO ĮSIGALIOJIMO</vt:lpstr>
      <vt:lpstr>IŠLAIDŲ KOMPENSAVIMAS PO APRAŠO ĮSIGALIOJIMO</vt:lpstr>
      <vt:lpstr>IŠLAIDŲ KOMPENSAVIMAS PO APRAŠO ĮSIGALIOJIMO</vt:lpstr>
      <vt:lpstr>BAIGIAMOSIOS NUOSTATOS</vt:lpstr>
      <vt:lpstr>Paslaugų teikėjus atliekančius gyvūnų augintinių ženklinimo paslaugas galite rasti el. tinklapyje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Kristina Paliutienė</dc:creator>
  <cp:lastModifiedBy>vbarkovskiene</cp:lastModifiedBy>
  <cp:revision>70</cp:revision>
  <cp:lastPrinted>2020-03-10T11:57:00Z</cp:lastPrinted>
  <dcterms:created xsi:type="dcterms:W3CDTF">2019-08-22T06:52:00Z</dcterms:created>
  <dcterms:modified xsi:type="dcterms:W3CDTF">2022-04-13T06:56:38Z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76D5A9CB46E94FB09C7988CCC628E8C5</vt:lpwstr>
  </property>
  <property fmtid="{D5CDD505-2E9C-101B-9397-08002B2CF9AE}" pid="3" name="KSOProductBuildVer">
    <vt:lpwstr>1033-11.2.0.11074</vt:lpwstr>
  </property>
</Properties>
</file>